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Lst>
  <p:sldSz cy="6858000" cx="9144000"/>
  <p:notesSz cx="6858000" cy="9144000"/>
  <p:embeddedFontLst>
    <p:embeddedFont>
      <p:font typeface="Tahoma"/>
      <p:regular r:id="rId171"/>
      <p:bold r:id="rId1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173" roundtripDataSignature="AMtx7mi4qa4nS0TiGIYXOCD2Wdn7bSZF7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173"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font" Target="fonts/Tahoma-bold.fntdata"/><Relationship Id="rId65" Type="http://schemas.openxmlformats.org/officeDocument/2006/relationships/slide" Target="slides/slide59.xml"/><Relationship Id="rId171" Type="http://schemas.openxmlformats.org/officeDocument/2006/relationships/font" Target="fonts/Tahoma-regular.fntdata"/><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6746716e8bef0383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6746716e8bef038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g6746716e8bef0383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489a7fdd4c5fd9b8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489a7fdd4c5fd9b8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9" name="Google Shape;1149;g489a7fdd4c5fd9b8_1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489a7fdd4c5fd9b8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489a7fdd4c5fd9b8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6" name="Google Shape;1156;g489a7fdd4c5fd9b8_2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489a7fdd4c5fd9b8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489a7fdd4c5fd9b8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6" name="Google Shape;1166;g489a7fdd4c5fd9b8_29: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172" name="Google Shape;1172;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73" name="Google Shape;1173;p6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1" name="Google Shape;1181;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7" name="Google Shape;1187;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5" name="Google Shape;1195;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3" name="Google Shape;1203;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209" name="Google Shape;1209;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0" name="Google Shape;1210;p6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2162cba1c1a2e6d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2162cba1c1a2e6d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9" name="Google Shape;1219;g2162cba1c1a2e6d2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7c34868d5ebdb6ea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7c34868d5ebdb6ea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2" name="Google Shape;1232;g7c34868d5ebdb6ea_1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7c34868d5ebdb6ea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7c34868d5ebdb6ea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9" name="Google Shape;1239;g7c34868d5ebdb6ea_1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7c34868d5ebdb6ea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7c34868d5ebdb6ea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8" name="Google Shape;1248;g7c34868d5ebdb6ea_29: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4" name="Google Shape;1254;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1" name="Google Shape;1261;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7c34868d5ebdb6ea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7c34868d5ebdb6ea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8" name="Google Shape;1268;g7c34868d5ebdb6ea_36: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7c34868d5ebdb6ea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7c34868d5ebdb6ea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7" name="Google Shape;1277;g7c34868d5ebdb6ea_4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7" name="Google Shape;1287;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5" name="Google Shape;1295;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3" name="Google Shape;1303;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6746716e8bef0383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6746716e8bef0383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g6746716e8bef0383_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0" name="Google Shape;1310;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8" name="Google Shape;1318;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324" name="Google Shape;1324;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5" name="Google Shape;1325;p7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1" name="Google Shape;1331;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7" name="Google Shape;1337;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6" name="Google Shape;1346;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4" name="Google Shape;1354;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361" name="Google Shape;1361;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2" name="Google Shape;1362;p8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370" name="Google Shape;1370;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71" name="Google Shape;1371;p8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7c34868d5ebdb6ea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7c34868d5ebdb6ea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3" name="Google Shape;1383;g7c34868d5ebdb6ea_7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6746716e8bef0383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6746716e8bef0383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g6746716e8bef0383_33: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7c34868d5ebdb6ea_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7c34868d5ebdb6ea_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0" name="Google Shape;1390;g7c34868d5ebdb6ea_7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7" name="Google Shape;1397;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5" name="Google Shape;1405;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7c34868d5ebdb6ea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7c34868d5ebdb6ea_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3" name="Google Shape;1413;g7c34868d5ebdb6ea_8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7c34868d5ebdb6ea_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7c34868d5ebdb6ea_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0" name="Google Shape;1420;g7c34868d5ebdb6ea_94: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7c34868d5ebdb6ea_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7c34868d5ebdb6ea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8" name="Google Shape;1428;g7c34868d5ebdb6ea_10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4" name="Google Shape;1434;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0" name="Google Shape;1440;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6" name="Google Shape;1446;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7c34868d5ebdb6ea_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7c34868d5ebdb6ea_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3" name="Google Shape;1453;g7c34868d5ebdb6ea_11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6746716e8bef0383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6746716e8bef0383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g6746716e8bef0383_4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7c34868d5ebdb6ea_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7c34868d5ebdb6ea_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0" name="Google Shape;1460;g7c34868d5ebdb6ea_11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2fd0b34fd533c4fe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2fd0b34fd533c4fe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8" name="Google Shape;1468;g2fd0b34fd533c4fe_3: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2fd0b34fd533c4fe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2fd0b34fd533c4fe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7" name="Google Shape;1477;g2fd0b34fd533c4fe_14: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2fd0b34fd533c4fe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2fd0b34fd533c4fe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6" name="Google Shape;1486;g2fd0b34fd533c4fe_2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2fd0b34fd533c4fe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2fd0b34fd533c4fe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4" name="Google Shape;1494;g2fd0b34fd533c4fe_36: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2fd0b34fd533c4fe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2fd0b34fd533c4fe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3" name="Google Shape;1503;g2fd0b34fd533c4fe_4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2fd0b34fd533c4fe_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2fd0b34fd533c4fe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0" name="Google Shape;1510;g2fd0b34fd533c4fe_5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2fd0b34fd533c4fe_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2fd0b34fd533c4fe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7" name="Google Shape;1517;g2fd0b34fd533c4fe_64: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2fd0b34fd533c4fe_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2fd0b34fd533c4fe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5" name="Google Shape;1525;g2fd0b34fd533c4fe_7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2fd0b34fd533c4fe_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2fd0b34fd533c4fe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3" name="Google Shape;1533;g2fd0b34fd533c4fe_8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6746716e8bef0383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6746716e8bef0383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g6746716e8bef0383_5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2fd0b34fd533c4fe_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2fd0b34fd533c4fe_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1" name="Google Shape;1541;g2fd0b34fd533c4fe_9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2fd0b34fd533c4fe_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2fd0b34fd533c4fe_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9" name="Google Shape;1549;g2fd0b34fd533c4fe_99: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2fd0b34fd533c4fe_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2fd0b34fd533c4fe_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0" name="Google Shape;1560;g2fd0b34fd533c4fe_115: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2fd0b34fd533c4fe_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2fd0b34fd533c4fe_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8" name="Google Shape;1568;g2fd0b34fd533c4fe_124: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76294fb2f81edbd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76294fb2f81edbd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5" name="Google Shape;1575;g76294fb2f81edbd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1" name="Google Shape;1581;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9" name="Google Shape;1589;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6" name="Google Shape;1596;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604" name="Google Shape;1604;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605" name="Google Shape;1605;p9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614" name="Google Shape;1614;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5" name="Google Shape;1615;p9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6746716e8bef0383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6746716e8bef0383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g6746716e8bef0383_13: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622" name="Google Shape;1622;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3" name="Google Shape;1623;p9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630" name="Google Shape;1630;p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В</a:t>
            </a:r>
            <a:endParaRPr/>
          </a:p>
        </p:txBody>
      </p:sp>
      <p:sp>
        <p:nvSpPr>
          <p:cNvPr id="1631" name="Google Shape;1631;p9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638" name="Google Shape;1638;p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9" name="Google Shape;1639;p9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646" name="Google Shape;1646;p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7" name="Google Shape;1647;p9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654" name="Google Shape;1654;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655" name="Google Shape;1655;p9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6746716e8bef0383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6746716e8bef0383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g6746716e8bef0383_1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6746716e8bef0383_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6746716e8bef0383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g6746716e8bef0383_5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6746716e8bef0383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6746716e8bef0383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g6746716e8bef0383_6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6746716e8bef0383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6746716e8bef0383_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g6746716e8bef0383_76: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6746716e8bef0383_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6746716e8bef0383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g6746716e8bef0383_85: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6746716e8bef0383_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6746716e8bef0383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g6746716e8bef0383_95: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616" name="Google Shape;61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6746716e8bef0383_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6746716e8bef0383_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g6746716e8bef0383_11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632" name="Google Shape;632;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1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9bc7ef0e31e0c1b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9bc7ef0e31e0c1b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g19bc7ef0e31e0c1b_5: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9bc7ef0e31e0c1b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9bc7ef0e31e0c1b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g19bc7ef0e31e0c1b_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7" name="Google Shape;677;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1" name="Google Shape;691;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697" name="Google Shape;697;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98" name="Google Shape;698;p2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0" name="Google Shape;710;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718" name="Google Shape;718;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19" name="Google Shape;719;p2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41b1847094e35f9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41b1847094e35f9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7" name="Google Shape;727;g241b1847094e35f9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41b1847094e35f9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41b1847094e35f9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g241b1847094e35f9_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41b1847094e35f9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41b1847094e35f9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 name="Google Shape;751;g241b1847094e35f9_26: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19" name="Google Shape;419;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20" name="Google Shape;420;p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50b295d15dc3bba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50b295d15dc3bba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8" name="Google Shape;758;g150b295d15dc3bba_13: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50b295d15dc3bba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50b295d15dc3bba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g150b295d15dc3bba_2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4" name="Google Shape;774;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50b295d15dc3bba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780" name="Google Shape;780;g150b295d15dc3bba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1" name="Google Shape;781;g150b295d15dc3bba_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5" name="Google Shape;795;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7" name="Google Shape;817;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5bacf89a2fa920da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5bacf89a2fa920da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g5bacf89a2fa920da_9: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8" name="Google Shape;838;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5" name="Google Shape;845;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852" name="Google Shape;852;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53" name="Google Shape;853;p4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5a782da6ea8cf2ea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5a782da6ea8cf2ea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0" name="Google Shape;860;g5a782da6ea8cf2ea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5a782da6ea8cf2ea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5a782da6ea8cf2ea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8" name="Google Shape;868;g5a782da6ea8cf2ea_1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4" name="Google Shape;874;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5a782da6ea8cf2ea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5a782da6ea8cf2ea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 name="Google Shape;881;g5a782da6ea8cf2ea_19: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5a782da6ea8cf2ea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5a782da6ea8cf2ea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 name="Google Shape;891;g5a782da6ea8cf2ea_2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5bacf89a2fa920da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5bacf89a2fa920da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g5bacf89a2fa920da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 name="Google Shape;906;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2" name="Google Shape;912;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919" name="Google Shape;919;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0" name="Google Shape;920;p4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5a782da6ea8cf2ea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5a782da6ea8cf2ea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g5a782da6ea8cf2ea_4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4fdefbe465477e19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4fdefbe465477e19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2" name="Google Shape;942;g4fdefbe465477e19_3: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0" name="Google Shape;950;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4fdefbe465477e19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4fdefbe465477e19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8" name="Google Shape;958;g4fdefbe465477e19_12: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4fdefbe465477e19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4fdefbe465477e19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5" name="Google Shape;965;g4fdefbe465477e19_19: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4fdefbe465477e19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4fdefbe465477e19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9" name="Google Shape;979;g4fdefbe465477e19_39: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4fdefbe465477e19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4fdefbe465477e19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8" name="Google Shape;988;g4fdefbe465477e19_5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5bacf89a2fa920da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5bacf89a2fa920da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5bacf89a2fa920da_25: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4" name="Google Shape;994;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0" name="Google Shape;1000;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006" name="Google Shape;1006;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7" name="Google Shape;1007;p5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4fdefbe465477e19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4fdefbe465477e19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7" name="Google Shape;1017;g4fdefbe465477e19_56: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310e2e1ab8f6143a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310e2e1ab8f6143a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g310e2e1ab8f6143a_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310e2e1ab8f6143a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310e2e1ab8f6143a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 name="Google Shape;1036;g310e2e1ab8f6143a_1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310e2e1ab8f6143a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310e2e1ab8f6143a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2" name="Google Shape;1052;g310e2e1ab8f6143a_2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310e2e1ab8f6143a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310e2e1ab8f6143a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9" name="Google Shape;1059;g310e2e1ab8f6143a_35: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10e2e1ab8f6143a_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310e2e1ab8f6143a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6" name="Google Shape;1066;g310e2e1ab8f6143a_44: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52" name="Google Shape;452;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5" name="Google Shape;1075;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2" name="Google Shape;1082;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6" name="Google Shape;1096;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104" name="Google Shape;1104;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05" name="Google Shape;1105;p5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3" name="Google Shape;1113;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9" name="Google Shape;1119;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5" name="Google Shape;1125;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1" name="Google Shape;1131;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489a7fdd4c5fd9b8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489a7fdd4c5fd9b8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9" name="Google Shape;1139;g489a7fdd4c5fd9b8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ahoma"/>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type="title">
  <p:cSld name="TITLE">
    <p:spTree>
      <p:nvGrpSpPr>
        <p:cNvPr id="166" name="Shape 166"/>
        <p:cNvGrpSpPr/>
        <p:nvPr/>
      </p:nvGrpSpPr>
      <p:grpSpPr>
        <a:xfrm>
          <a:off x="0" y="0"/>
          <a:ext cx="0" cy="0"/>
          <a:chOff x="0" y="0"/>
          <a:chExt cx="0" cy="0"/>
        </a:xfrm>
      </p:grpSpPr>
      <p:sp>
        <p:nvSpPr>
          <p:cNvPr id="167" name="Google Shape;167;p99"/>
          <p:cNvSpPr txBox="1"/>
          <p:nvPr>
            <p:ph type="ctrTitle"/>
          </p:nvPr>
        </p:nvSpPr>
        <p:spPr>
          <a:xfrm>
            <a:off x="685800" y="1768475"/>
            <a:ext cx="7772400" cy="1736725"/>
          </a:xfrm>
          <a:prstGeom prst="rect">
            <a:avLst/>
          </a:prstGeom>
          <a:noFill/>
          <a:ln>
            <a:noFill/>
          </a:ln>
        </p:spPr>
        <p:txBody>
          <a:bodyPr anchorCtr="1" anchor="b" bIns="45700" lIns="91425" spcFirstLastPara="1" rIns="91425" wrap="square" tIns="45700">
            <a:noAutofit/>
          </a:bodyPr>
          <a:lstStyle>
            <a:lvl1pPr lvl="0" algn="ctr">
              <a:spcBef>
                <a:spcPts val="0"/>
              </a:spcBef>
              <a:spcAft>
                <a:spcPts val="0"/>
              </a:spcAft>
              <a:buSzPts val="1400"/>
              <a:buNone/>
              <a:defRPr sz="5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8" name="Google Shape;168;p9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560"/>
              <a:buFont typeface="Arial"/>
              <a:buNone/>
              <a:defRPr/>
            </a:lvl1pPr>
            <a:lvl2pPr lvl="1" algn="l">
              <a:spcBef>
                <a:spcPts val="360"/>
              </a:spcBef>
              <a:spcAft>
                <a:spcPts val="0"/>
              </a:spcAft>
              <a:buSzPts val="1800"/>
              <a:buChar char="▪"/>
              <a:defRPr/>
            </a:lvl2pPr>
            <a:lvl3pPr lvl="2" algn="l">
              <a:spcBef>
                <a:spcPts val="360"/>
              </a:spcBef>
              <a:spcAft>
                <a:spcPts val="0"/>
              </a:spcAft>
              <a:buSzPts val="1440"/>
              <a:buChar char="►"/>
              <a:defRPr/>
            </a:lvl3pPr>
            <a:lvl4pPr lvl="3" algn="l">
              <a:spcBef>
                <a:spcPts val="360"/>
              </a:spcBef>
              <a:spcAft>
                <a:spcPts val="0"/>
              </a:spcAft>
              <a:buSzPts val="1800"/>
              <a:buChar char="▪"/>
              <a:defRPr/>
            </a:lvl4pPr>
            <a:lvl5pPr lvl="4" algn="l">
              <a:spcBef>
                <a:spcPts val="360"/>
              </a:spcBef>
              <a:spcAft>
                <a:spcPts val="0"/>
              </a:spcAft>
              <a:buSzPts val="1440"/>
              <a:buChar char="►"/>
              <a:defRPr/>
            </a:lvl5pPr>
            <a:lvl6pPr lvl="5" algn="l">
              <a:spcBef>
                <a:spcPts val="360"/>
              </a:spcBef>
              <a:spcAft>
                <a:spcPts val="0"/>
              </a:spcAft>
              <a:buSzPts val="1440"/>
              <a:buChar char="►"/>
              <a:defRPr/>
            </a:lvl6pPr>
            <a:lvl7pPr lvl="6" algn="l">
              <a:spcBef>
                <a:spcPts val="360"/>
              </a:spcBef>
              <a:spcAft>
                <a:spcPts val="0"/>
              </a:spcAft>
              <a:buSzPts val="1440"/>
              <a:buChar char="►"/>
              <a:defRPr/>
            </a:lvl7pPr>
            <a:lvl8pPr lvl="7" algn="l">
              <a:spcBef>
                <a:spcPts val="360"/>
              </a:spcBef>
              <a:spcAft>
                <a:spcPts val="0"/>
              </a:spcAft>
              <a:buSzPts val="1440"/>
              <a:buChar char="►"/>
              <a:defRPr/>
            </a:lvl8pPr>
            <a:lvl9pPr lvl="8" algn="l">
              <a:spcBef>
                <a:spcPts val="360"/>
              </a:spcBef>
              <a:spcAft>
                <a:spcPts val="0"/>
              </a:spcAft>
              <a:buSzPts val="1440"/>
              <a:buChar char="►"/>
              <a:defRPr/>
            </a:lvl9pPr>
          </a:lstStyle>
          <a:p/>
        </p:txBody>
      </p:sp>
      <p:sp>
        <p:nvSpPr>
          <p:cNvPr id="169" name="Google Shape;169;p99"/>
          <p:cNvSpPr txBox="1"/>
          <p:nvPr>
            <p:ph idx="10" type="dt"/>
          </p:nvPr>
        </p:nvSpPr>
        <p:spPr>
          <a:xfrm>
            <a:off x="304800" y="6248400"/>
            <a:ext cx="2286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9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99"/>
          <p:cNvSpPr txBox="1"/>
          <p:nvPr>
            <p:ph idx="12" type="sldNum"/>
          </p:nvPr>
        </p:nvSpPr>
        <p:spPr>
          <a:xfrm>
            <a:off x="6553200" y="6248400"/>
            <a:ext cx="2286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000"/>
              <a:buFont typeface="Tahoma"/>
              <a:buNone/>
              <a:defRPr b="0" i="0" sz="1000" u="none">
                <a:solidFill>
                  <a:schemeClr val="lt1"/>
                </a:solidFill>
                <a:latin typeface="Tahoma"/>
                <a:ea typeface="Tahoma"/>
                <a:cs typeface="Tahoma"/>
                <a:sym typeface="Tahoma"/>
              </a:defRPr>
            </a:lvl1pPr>
            <a:lvl2pPr indent="0" lvl="1" marL="0" marR="0" algn="r">
              <a:lnSpc>
                <a:spcPct val="100000"/>
              </a:lnSpc>
              <a:spcBef>
                <a:spcPts val="0"/>
              </a:spcBef>
              <a:spcAft>
                <a:spcPts val="0"/>
              </a:spcAft>
              <a:buClr>
                <a:schemeClr val="lt1"/>
              </a:buClr>
              <a:buSzPts val="1000"/>
              <a:buFont typeface="Tahoma"/>
              <a:buNone/>
              <a:defRPr b="0" i="0" sz="1000" u="none">
                <a:solidFill>
                  <a:schemeClr val="lt1"/>
                </a:solidFill>
                <a:latin typeface="Tahoma"/>
                <a:ea typeface="Tahoma"/>
                <a:cs typeface="Tahoma"/>
                <a:sym typeface="Tahoma"/>
              </a:defRPr>
            </a:lvl2pPr>
            <a:lvl3pPr indent="0" lvl="2" marL="0" marR="0" algn="r">
              <a:lnSpc>
                <a:spcPct val="100000"/>
              </a:lnSpc>
              <a:spcBef>
                <a:spcPts val="0"/>
              </a:spcBef>
              <a:spcAft>
                <a:spcPts val="0"/>
              </a:spcAft>
              <a:buClr>
                <a:schemeClr val="lt1"/>
              </a:buClr>
              <a:buSzPts val="1000"/>
              <a:buFont typeface="Tahoma"/>
              <a:buNone/>
              <a:defRPr b="0" i="0" sz="1000" u="none">
                <a:solidFill>
                  <a:schemeClr val="lt1"/>
                </a:solidFill>
                <a:latin typeface="Tahoma"/>
                <a:ea typeface="Tahoma"/>
                <a:cs typeface="Tahoma"/>
                <a:sym typeface="Tahoma"/>
              </a:defRPr>
            </a:lvl3pPr>
            <a:lvl4pPr indent="0" lvl="3" marL="0" marR="0" algn="r">
              <a:lnSpc>
                <a:spcPct val="100000"/>
              </a:lnSpc>
              <a:spcBef>
                <a:spcPts val="0"/>
              </a:spcBef>
              <a:spcAft>
                <a:spcPts val="0"/>
              </a:spcAft>
              <a:buClr>
                <a:schemeClr val="lt1"/>
              </a:buClr>
              <a:buSzPts val="1000"/>
              <a:buFont typeface="Tahoma"/>
              <a:buNone/>
              <a:defRPr b="0" i="0" sz="1000" u="none">
                <a:solidFill>
                  <a:schemeClr val="lt1"/>
                </a:solidFill>
                <a:latin typeface="Tahoma"/>
                <a:ea typeface="Tahoma"/>
                <a:cs typeface="Tahoma"/>
                <a:sym typeface="Tahoma"/>
              </a:defRPr>
            </a:lvl4pPr>
            <a:lvl5pPr indent="0" lvl="4" marL="0" marR="0" algn="r">
              <a:lnSpc>
                <a:spcPct val="100000"/>
              </a:lnSpc>
              <a:spcBef>
                <a:spcPts val="0"/>
              </a:spcBef>
              <a:spcAft>
                <a:spcPts val="0"/>
              </a:spcAft>
              <a:buClr>
                <a:schemeClr val="lt1"/>
              </a:buClr>
              <a:buSzPts val="1000"/>
              <a:buFont typeface="Tahoma"/>
              <a:buNone/>
              <a:defRPr b="0" i="0" sz="1000" u="none">
                <a:solidFill>
                  <a:schemeClr val="lt1"/>
                </a:solidFill>
                <a:latin typeface="Tahoma"/>
                <a:ea typeface="Tahoma"/>
                <a:cs typeface="Tahoma"/>
                <a:sym typeface="Tahoma"/>
              </a:defRPr>
            </a:lvl5pPr>
            <a:lvl6pPr indent="0" lvl="5" marL="0" marR="0" algn="r">
              <a:lnSpc>
                <a:spcPct val="100000"/>
              </a:lnSpc>
              <a:spcBef>
                <a:spcPts val="0"/>
              </a:spcBef>
              <a:spcAft>
                <a:spcPts val="0"/>
              </a:spcAft>
              <a:buClr>
                <a:schemeClr val="lt1"/>
              </a:buClr>
              <a:buSzPts val="1000"/>
              <a:buFont typeface="Tahoma"/>
              <a:buNone/>
              <a:defRPr b="0" i="0" sz="1000" u="none">
                <a:solidFill>
                  <a:schemeClr val="lt1"/>
                </a:solidFill>
                <a:latin typeface="Tahoma"/>
                <a:ea typeface="Tahoma"/>
                <a:cs typeface="Tahoma"/>
                <a:sym typeface="Tahoma"/>
              </a:defRPr>
            </a:lvl6pPr>
            <a:lvl7pPr indent="0" lvl="6" marL="0" marR="0" algn="r">
              <a:lnSpc>
                <a:spcPct val="100000"/>
              </a:lnSpc>
              <a:spcBef>
                <a:spcPts val="0"/>
              </a:spcBef>
              <a:spcAft>
                <a:spcPts val="0"/>
              </a:spcAft>
              <a:buClr>
                <a:schemeClr val="lt1"/>
              </a:buClr>
              <a:buSzPts val="1000"/>
              <a:buFont typeface="Tahoma"/>
              <a:buNone/>
              <a:defRPr b="0" i="0" sz="1000" u="none">
                <a:solidFill>
                  <a:schemeClr val="lt1"/>
                </a:solidFill>
                <a:latin typeface="Tahoma"/>
                <a:ea typeface="Tahoma"/>
                <a:cs typeface="Tahoma"/>
                <a:sym typeface="Tahoma"/>
              </a:defRPr>
            </a:lvl7pPr>
            <a:lvl8pPr indent="0" lvl="7" marL="0" marR="0" algn="r">
              <a:lnSpc>
                <a:spcPct val="100000"/>
              </a:lnSpc>
              <a:spcBef>
                <a:spcPts val="0"/>
              </a:spcBef>
              <a:spcAft>
                <a:spcPts val="0"/>
              </a:spcAft>
              <a:buClr>
                <a:schemeClr val="lt1"/>
              </a:buClr>
              <a:buSzPts val="1000"/>
              <a:buFont typeface="Tahoma"/>
              <a:buNone/>
              <a:defRPr b="0" i="0" sz="1000" u="none">
                <a:solidFill>
                  <a:schemeClr val="lt1"/>
                </a:solidFill>
                <a:latin typeface="Tahoma"/>
                <a:ea typeface="Tahoma"/>
                <a:cs typeface="Tahoma"/>
                <a:sym typeface="Tahoma"/>
              </a:defRPr>
            </a:lvl8pPr>
            <a:lvl9pPr indent="0" lvl="8" marL="0" marR="0" algn="r">
              <a:lnSpc>
                <a:spcPct val="100000"/>
              </a:lnSpc>
              <a:spcBef>
                <a:spcPts val="0"/>
              </a:spcBef>
              <a:spcAft>
                <a:spcPts val="0"/>
              </a:spcAft>
              <a:buClr>
                <a:schemeClr val="lt1"/>
              </a:buClr>
              <a:buSzPts val="1000"/>
              <a:buFont typeface="Tahoma"/>
              <a:buNone/>
              <a:defRPr b="0" i="0" sz="1000" u="non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объекта" type="twoObj">
  <p:cSld name="TWO_OBJECTS">
    <p:spTree>
      <p:nvGrpSpPr>
        <p:cNvPr id="379" name="Shape 379"/>
        <p:cNvGrpSpPr/>
        <p:nvPr/>
      </p:nvGrpSpPr>
      <p:grpSpPr>
        <a:xfrm>
          <a:off x="0" y="0"/>
          <a:ext cx="0" cy="0"/>
          <a:chOff x="0" y="0"/>
          <a:chExt cx="0" cy="0"/>
        </a:xfrm>
      </p:grpSpPr>
      <p:sp>
        <p:nvSpPr>
          <p:cNvPr id="380" name="Google Shape;380;p109"/>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1" name="Google Shape;381;p109"/>
          <p:cNvSpPr txBox="1"/>
          <p:nvPr>
            <p:ph idx="1" type="body"/>
          </p:nvPr>
        </p:nvSpPr>
        <p:spPr>
          <a:xfrm>
            <a:off x="301625" y="1600200"/>
            <a:ext cx="4194175" cy="4498975"/>
          </a:xfrm>
          <a:prstGeom prst="rect">
            <a:avLst/>
          </a:prstGeom>
          <a:noFill/>
          <a:ln>
            <a:noFill/>
          </a:ln>
        </p:spPr>
        <p:txBody>
          <a:bodyPr anchorCtr="0" anchor="t" bIns="45700" lIns="91425" spcFirstLastPara="1" rIns="91425" wrap="square" tIns="45700">
            <a:noAutofit/>
          </a:bodyPr>
          <a:lstStyle>
            <a:lvl1pPr indent="-370840" lvl="0" marL="457200" algn="l">
              <a:spcBef>
                <a:spcPts val="560"/>
              </a:spcBef>
              <a:spcAft>
                <a:spcPts val="0"/>
              </a:spcAft>
              <a:buSzPts val="2240"/>
              <a:buChar char="►"/>
              <a:defRPr sz="2800"/>
            </a:lvl1pPr>
            <a:lvl2pPr indent="-381000" lvl="1" marL="914400" algn="l">
              <a:spcBef>
                <a:spcPts val="480"/>
              </a:spcBef>
              <a:spcAft>
                <a:spcPts val="0"/>
              </a:spcAft>
              <a:buSzPts val="2400"/>
              <a:buChar char="▪"/>
              <a:defRPr sz="2400"/>
            </a:lvl2pPr>
            <a:lvl3pPr indent="-330200" lvl="2" marL="1371600" algn="l">
              <a:spcBef>
                <a:spcPts val="400"/>
              </a:spcBef>
              <a:spcAft>
                <a:spcPts val="0"/>
              </a:spcAft>
              <a:buSzPts val="1600"/>
              <a:buChar char="►"/>
              <a:defRPr sz="2000"/>
            </a:lvl3pPr>
            <a:lvl4pPr indent="-342900" lvl="3" marL="1828800" algn="l">
              <a:spcBef>
                <a:spcPts val="360"/>
              </a:spcBef>
              <a:spcAft>
                <a:spcPts val="0"/>
              </a:spcAft>
              <a:buSzPts val="1800"/>
              <a:buChar char="▪"/>
              <a:defRPr sz="1800"/>
            </a:lvl4pPr>
            <a:lvl5pPr indent="-320039" lvl="4" marL="2286000" algn="l">
              <a:spcBef>
                <a:spcPts val="360"/>
              </a:spcBef>
              <a:spcAft>
                <a:spcPts val="0"/>
              </a:spcAft>
              <a:buSzPts val="1440"/>
              <a:buChar char="►"/>
              <a:defRPr sz="1800"/>
            </a:lvl5pPr>
            <a:lvl6pPr indent="-320039" lvl="5" marL="2743200" algn="l">
              <a:spcBef>
                <a:spcPts val="360"/>
              </a:spcBef>
              <a:spcAft>
                <a:spcPts val="0"/>
              </a:spcAft>
              <a:buSzPts val="1440"/>
              <a:buChar char="►"/>
              <a:defRPr sz="1800"/>
            </a:lvl6pPr>
            <a:lvl7pPr indent="-320039" lvl="6" marL="3200400" algn="l">
              <a:spcBef>
                <a:spcPts val="360"/>
              </a:spcBef>
              <a:spcAft>
                <a:spcPts val="0"/>
              </a:spcAft>
              <a:buSzPts val="1440"/>
              <a:buChar char="►"/>
              <a:defRPr sz="1800"/>
            </a:lvl7pPr>
            <a:lvl8pPr indent="-320040" lvl="7" marL="3657600" algn="l">
              <a:spcBef>
                <a:spcPts val="360"/>
              </a:spcBef>
              <a:spcAft>
                <a:spcPts val="0"/>
              </a:spcAft>
              <a:buSzPts val="1440"/>
              <a:buChar char="►"/>
              <a:defRPr sz="1800"/>
            </a:lvl8pPr>
            <a:lvl9pPr indent="-320040" lvl="8" marL="4114800" algn="l">
              <a:spcBef>
                <a:spcPts val="360"/>
              </a:spcBef>
              <a:spcAft>
                <a:spcPts val="0"/>
              </a:spcAft>
              <a:buSzPts val="1440"/>
              <a:buChar char="►"/>
              <a:defRPr sz="1800"/>
            </a:lvl9pPr>
          </a:lstStyle>
          <a:p/>
        </p:txBody>
      </p:sp>
      <p:sp>
        <p:nvSpPr>
          <p:cNvPr id="382" name="Google Shape;382;p109"/>
          <p:cNvSpPr txBox="1"/>
          <p:nvPr>
            <p:ph idx="2" type="body"/>
          </p:nvPr>
        </p:nvSpPr>
        <p:spPr>
          <a:xfrm>
            <a:off x="4648200" y="1600200"/>
            <a:ext cx="4194175" cy="4498975"/>
          </a:xfrm>
          <a:prstGeom prst="rect">
            <a:avLst/>
          </a:prstGeom>
          <a:noFill/>
          <a:ln>
            <a:noFill/>
          </a:ln>
        </p:spPr>
        <p:txBody>
          <a:bodyPr anchorCtr="0" anchor="t" bIns="45700" lIns="91425" spcFirstLastPara="1" rIns="91425" wrap="square" tIns="45700">
            <a:noAutofit/>
          </a:bodyPr>
          <a:lstStyle>
            <a:lvl1pPr indent="-370840" lvl="0" marL="457200" algn="l">
              <a:spcBef>
                <a:spcPts val="560"/>
              </a:spcBef>
              <a:spcAft>
                <a:spcPts val="0"/>
              </a:spcAft>
              <a:buSzPts val="2240"/>
              <a:buChar char="►"/>
              <a:defRPr sz="2800"/>
            </a:lvl1pPr>
            <a:lvl2pPr indent="-381000" lvl="1" marL="914400" algn="l">
              <a:spcBef>
                <a:spcPts val="480"/>
              </a:spcBef>
              <a:spcAft>
                <a:spcPts val="0"/>
              </a:spcAft>
              <a:buSzPts val="2400"/>
              <a:buChar char="▪"/>
              <a:defRPr sz="2400"/>
            </a:lvl2pPr>
            <a:lvl3pPr indent="-330200" lvl="2" marL="1371600" algn="l">
              <a:spcBef>
                <a:spcPts val="400"/>
              </a:spcBef>
              <a:spcAft>
                <a:spcPts val="0"/>
              </a:spcAft>
              <a:buSzPts val="1600"/>
              <a:buChar char="►"/>
              <a:defRPr sz="2000"/>
            </a:lvl3pPr>
            <a:lvl4pPr indent="-342900" lvl="3" marL="1828800" algn="l">
              <a:spcBef>
                <a:spcPts val="360"/>
              </a:spcBef>
              <a:spcAft>
                <a:spcPts val="0"/>
              </a:spcAft>
              <a:buSzPts val="1800"/>
              <a:buChar char="▪"/>
              <a:defRPr sz="1800"/>
            </a:lvl4pPr>
            <a:lvl5pPr indent="-320039" lvl="4" marL="2286000" algn="l">
              <a:spcBef>
                <a:spcPts val="360"/>
              </a:spcBef>
              <a:spcAft>
                <a:spcPts val="0"/>
              </a:spcAft>
              <a:buSzPts val="1440"/>
              <a:buChar char="►"/>
              <a:defRPr sz="1800"/>
            </a:lvl5pPr>
            <a:lvl6pPr indent="-320039" lvl="5" marL="2743200" algn="l">
              <a:spcBef>
                <a:spcPts val="360"/>
              </a:spcBef>
              <a:spcAft>
                <a:spcPts val="0"/>
              </a:spcAft>
              <a:buSzPts val="1440"/>
              <a:buChar char="►"/>
              <a:defRPr sz="1800"/>
            </a:lvl6pPr>
            <a:lvl7pPr indent="-320039" lvl="6" marL="3200400" algn="l">
              <a:spcBef>
                <a:spcPts val="360"/>
              </a:spcBef>
              <a:spcAft>
                <a:spcPts val="0"/>
              </a:spcAft>
              <a:buSzPts val="1440"/>
              <a:buChar char="►"/>
              <a:defRPr sz="1800"/>
            </a:lvl7pPr>
            <a:lvl8pPr indent="-320040" lvl="7" marL="3657600" algn="l">
              <a:spcBef>
                <a:spcPts val="360"/>
              </a:spcBef>
              <a:spcAft>
                <a:spcPts val="0"/>
              </a:spcAft>
              <a:buSzPts val="1440"/>
              <a:buChar char="►"/>
              <a:defRPr sz="1800"/>
            </a:lvl8pPr>
            <a:lvl9pPr indent="-320040" lvl="8" marL="4114800" algn="l">
              <a:spcBef>
                <a:spcPts val="360"/>
              </a:spcBef>
              <a:spcAft>
                <a:spcPts val="0"/>
              </a:spcAft>
              <a:buSzPts val="1440"/>
              <a:buChar char="►"/>
              <a:defRPr sz="1800"/>
            </a:lvl9pPr>
          </a:lstStyle>
          <a:p/>
        </p:txBody>
      </p:sp>
      <p:sp>
        <p:nvSpPr>
          <p:cNvPr id="383" name="Google Shape;383;p109"/>
          <p:cNvSpPr txBox="1"/>
          <p:nvPr>
            <p:ph idx="10" type="dt"/>
          </p:nvPr>
        </p:nvSpPr>
        <p:spPr>
          <a:xfrm>
            <a:off x="301625" y="6245225"/>
            <a:ext cx="2289175"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4" name="Google Shape;384;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5" name="Google Shape;385;p109"/>
          <p:cNvSpPr txBox="1"/>
          <p:nvPr>
            <p:ph idx="12" type="sldNum"/>
          </p:nvPr>
        </p:nvSpPr>
        <p:spPr>
          <a:xfrm>
            <a:off x="6553200" y="6245225"/>
            <a:ext cx="2289175"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type="secHead">
  <p:cSld name="SECTION_HEADER">
    <p:spTree>
      <p:nvGrpSpPr>
        <p:cNvPr id="386" name="Shape 386"/>
        <p:cNvGrpSpPr/>
        <p:nvPr/>
      </p:nvGrpSpPr>
      <p:grpSpPr>
        <a:xfrm>
          <a:off x="0" y="0"/>
          <a:ext cx="0" cy="0"/>
          <a:chOff x="0" y="0"/>
          <a:chExt cx="0" cy="0"/>
        </a:xfrm>
      </p:grpSpPr>
      <p:sp>
        <p:nvSpPr>
          <p:cNvPr id="387" name="Google Shape;387;p11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8" name="Google Shape;388;p11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6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28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120"/>
              <a:buNone/>
              <a:defRPr sz="1400"/>
            </a:lvl5pPr>
            <a:lvl6pPr indent="-228600" lvl="5" marL="2743200" algn="l">
              <a:spcBef>
                <a:spcPts val="280"/>
              </a:spcBef>
              <a:spcAft>
                <a:spcPts val="0"/>
              </a:spcAft>
              <a:buSzPts val="1120"/>
              <a:buNone/>
              <a:defRPr sz="1400"/>
            </a:lvl6pPr>
            <a:lvl7pPr indent="-228600" lvl="6" marL="3200400" algn="l">
              <a:spcBef>
                <a:spcPts val="280"/>
              </a:spcBef>
              <a:spcAft>
                <a:spcPts val="0"/>
              </a:spcAft>
              <a:buSzPts val="1120"/>
              <a:buNone/>
              <a:defRPr sz="1400"/>
            </a:lvl7pPr>
            <a:lvl8pPr indent="-228600" lvl="7" marL="3657600" algn="l">
              <a:spcBef>
                <a:spcPts val="280"/>
              </a:spcBef>
              <a:spcAft>
                <a:spcPts val="0"/>
              </a:spcAft>
              <a:buSzPts val="1120"/>
              <a:buNone/>
              <a:defRPr sz="1400"/>
            </a:lvl8pPr>
            <a:lvl9pPr indent="-228600" lvl="8" marL="4114800" algn="l">
              <a:spcBef>
                <a:spcPts val="280"/>
              </a:spcBef>
              <a:spcAft>
                <a:spcPts val="0"/>
              </a:spcAft>
              <a:buSzPts val="1120"/>
              <a:buNone/>
              <a:defRPr sz="1400"/>
            </a:lvl9pPr>
          </a:lstStyle>
          <a:p/>
        </p:txBody>
      </p:sp>
      <p:sp>
        <p:nvSpPr>
          <p:cNvPr id="389" name="Google Shape;389;p110"/>
          <p:cNvSpPr txBox="1"/>
          <p:nvPr>
            <p:ph idx="10" type="dt"/>
          </p:nvPr>
        </p:nvSpPr>
        <p:spPr>
          <a:xfrm>
            <a:off x="301625" y="6245225"/>
            <a:ext cx="2289175"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0" name="Google Shape;390;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1" name="Google Shape;391;p110"/>
          <p:cNvSpPr txBox="1"/>
          <p:nvPr>
            <p:ph idx="12" type="sldNum"/>
          </p:nvPr>
        </p:nvSpPr>
        <p:spPr>
          <a:xfrm>
            <a:off x="6553200" y="6245225"/>
            <a:ext cx="2289175"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329" name="Shape 329"/>
        <p:cNvGrpSpPr/>
        <p:nvPr/>
      </p:nvGrpSpPr>
      <p:grpSpPr>
        <a:xfrm>
          <a:off x="0" y="0"/>
          <a:ext cx="0" cy="0"/>
          <a:chOff x="0" y="0"/>
          <a:chExt cx="0" cy="0"/>
        </a:xfrm>
      </p:grpSpPr>
      <p:sp>
        <p:nvSpPr>
          <p:cNvPr id="330" name="Google Shape;330;p101"/>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 name="Google Shape;331;p101"/>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342900" lvl="1" marL="914400" algn="l">
              <a:spcBef>
                <a:spcPts val="360"/>
              </a:spcBef>
              <a:spcAft>
                <a:spcPts val="0"/>
              </a:spcAft>
              <a:buSzPts val="1800"/>
              <a:buChar char="▪"/>
              <a:defRPr/>
            </a:lvl2pPr>
            <a:lvl3pPr indent="-320039" lvl="2" marL="1371600" algn="l">
              <a:spcBef>
                <a:spcPts val="360"/>
              </a:spcBef>
              <a:spcAft>
                <a:spcPts val="0"/>
              </a:spcAft>
              <a:buSzPts val="1440"/>
              <a:buChar char="►"/>
              <a:defRPr/>
            </a:lvl3pPr>
            <a:lvl4pPr indent="-342900" lvl="3" marL="1828800" algn="l">
              <a:spcBef>
                <a:spcPts val="360"/>
              </a:spcBef>
              <a:spcAft>
                <a:spcPts val="0"/>
              </a:spcAft>
              <a:buSzPts val="1800"/>
              <a:buChar char="▪"/>
              <a:defRPr/>
            </a:lvl4pPr>
            <a:lvl5pPr indent="-320039" lvl="4" marL="2286000" algn="l">
              <a:spcBef>
                <a:spcPts val="360"/>
              </a:spcBef>
              <a:spcAft>
                <a:spcPts val="0"/>
              </a:spcAft>
              <a:buSzPts val="144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20040" lvl="7" marL="3657600" algn="l">
              <a:spcBef>
                <a:spcPts val="360"/>
              </a:spcBef>
              <a:spcAft>
                <a:spcPts val="0"/>
              </a:spcAft>
              <a:buSzPts val="1440"/>
              <a:buChar char="►"/>
              <a:defRPr/>
            </a:lvl8pPr>
            <a:lvl9pPr indent="-320040" lvl="8" marL="4114800" algn="l">
              <a:spcBef>
                <a:spcPts val="360"/>
              </a:spcBef>
              <a:spcAft>
                <a:spcPts val="0"/>
              </a:spcAft>
              <a:buSzPts val="1440"/>
              <a:buChar char="►"/>
              <a:defRPr/>
            </a:lvl9pPr>
          </a:lstStyle>
          <a:p/>
        </p:txBody>
      </p:sp>
      <p:sp>
        <p:nvSpPr>
          <p:cNvPr id="332" name="Google Shape;332;p101"/>
          <p:cNvSpPr txBox="1"/>
          <p:nvPr>
            <p:ph idx="10" type="dt"/>
          </p:nvPr>
        </p:nvSpPr>
        <p:spPr>
          <a:xfrm>
            <a:off x="301625" y="6245225"/>
            <a:ext cx="2289175"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10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4" name="Google Shape;334;p101"/>
          <p:cNvSpPr txBox="1"/>
          <p:nvPr>
            <p:ph idx="12" type="sldNum"/>
          </p:nvPr>
        </p:nvSpPr>
        <p:spPr>
          <a:xfrm>
            <a:off x="6553200" y="6245225"/>
            <a:ext cx="2289175"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Вертикальный заголовок и текст" type="vertTitleAndTx">
  <p:cSld name="VERTICAL_TITLE_AND_VERTICAL_TEXT">
    <p:spTree>
      <p:nvGrpSpPr>
        <p:cNvPr id="335" name="Shape 335"/>
        <p:cNvGrpSpPr/>
        <p:nvPr/>
      </p:nvGrpSpPr>
      <p:grpSpPr>
        <a:xfrm>
          <a:off x="0" y="0"/>
          <a:ext cx="0" cy="0"/>
          <a:chOff x="0" y="0"/>
          <a:chExt cx="0" cy="0"/>
        </a:xfrm>
      </p:grpSpPr>
      <p:sp>
        <p:nvSpPr>
          <p:cNvPr id="336" name="Google Shape;336;p102"/>
          <p:cNvSpPr txBox="1"/>
          <p:nvPr>
            <p:ph type="title"/>
          </p:nvPr>
        </p:nvSpPr>
        <p:spPr>
          <a:xfrm rot="5400000">
            <a:off x="4839494" y="2096294"/>
            <a:ext cx="5870575" cy="21351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 name="Google Shape;337;p102"/>
          <p:cNvSpPr txBox="1"/>
          <p:nvPr>
            <p:ph idx="1" type="body"/>
          </p:nvPr>
        </p:nvSpPr>
        <p:spPr>
          <a:xfrm rot="5400000">
            <a:off x="492919" y="37306"/>
            <a:ext cx="5870575" cy="6253163"/>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342900" lvl="1" marL="914400" algn="l">
              <a:spcBef>
                <a:spcPts val="360"/>
              </a:spcBef>
              <a:spcAft>
                <a:spcPts val="0"/>
              </a:spcAft>
              <a:buSzPts val="1800"/>
              <a:buChar char="▪"/>
              <a:defRPr/>
            </a:lvl2pPr>
            <a:lvl3pPr indent="-320039" lvl="2" marL="1371600" algn="l">
              <a:spcBef>
                <a:spcPts val="360"/>
              </a:spcBef>
              <a:spcAft>
                <a:spcPts val="0"/>
              </a:spcAft>
              <a:buSzPts val="1440"/>
              <a:buChar char="►"/>
              <a:defRPr/>
            </a:lvl3pPr>
            <a:lvl4pPr indent="-342900" lvl="3" marL="1828800" algn="l">
              <a:spcBef>
                <a:spcPts val="360"/>
              </a:spcBef>
              <a:spcAft>
                <a:spcPts val="0"/>
              </a:spcAft>
              <a:buSzPts val="1800"/>
              <a:buChar char="▪"/>
              <a:defRPr/>
            </a:lvl4pPr>
            <a:lvl5pPr indent="-320039" lvl="4" marL="2286000" algn="l">
              <a:spcBef>
                <a:spcPts val="360"/>
              </a:spcBef>
              <a:spcAft>
                <a:spcPts val="0"/>
              </a:spcAft>
              <a:buSzPts val="144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20040" lvl="7" marL="3657600" algn="l">
              <a:spcBef>
                <a:spcPts val="360"/>
              </a:spcBef>
              <a:spcAft>
                <a:spcPts val="0"/>
              </a:spcAft>
              <a:buSzPts val="1440"/>
              <a:buChar char="►"/>
              <a:defRPr/>
            </a:lvl8pPr>
            <a:lvl9pPr indent="-320040" lvl="8" marL="4114800" algn="l">
              <a:spcBef>
                <a:spcPts val="360"/>
              </a:spcBef>
              <a:spcAft>
                <a:spcPts val="0"/>
              </a:spcAft>
              <a:buSzPts val="1440"/>
              <a:buChar char="►"/>
              <a:defRPr/>
            </a:lvl9pPr>
          </a:lstStyle>
          <a:p/>
        </p:txBody>
      </p:sp>
      <p:sp>
        <p:nvSpPr>
          <p:cNvPr id="338" name="Google Shape;338;p102"/>
          <p:cNvSpPr txBox="1"/>
          <p:nvPr>
            <p:ph idx="10" type="dt"/>
          </p:nvPr>
        </p:nvSpPr>
        <p:spPr>
          <a:xfrm>
            <a:off x="301625" y="6245225"/>
            <a:ext cx="2289175"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9" name="Google Shape;339;p10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0" name="Google Shape;340;p102"/>
          <p:cNvSpPr txBox="1"/>
          <p:nvPr>
            <p:ph idx="12" type="sldNum"/>
          </p:nvPr>
        </p:nvSpPr>
        <p:spPr>
          <a:xfrm>
            <a:off x="6553200" y="6245225"/>
            <a:ext cx="2289175"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вертикальный текст" type="vertTx">
  <p:cSld name="VERTICAL_TEXT">
    <p:spTree>
      <p:nvGrpSpPr>
        <p:cNvPr id="341" name="Shape 341"/>
        <p:cNvGrpSpPr/>
        <p:nvPr/>
      </p:nvGrpSpPr>
      <p:grpSpPr>
        <a:xfrm>
          <a:off x="0" y="0"/>
          <a:ext cx="0" cy="0"/>
          <a:chOff x="0" y="0"/>
          <a:chExt cx="0" cy="0"/>
        </a:xfrm>
      </p:grpSpPr>
      <p:sp>
        <p:nvSpPr>
          <p:cNvPr id="342" name="Google Shape;342;p103"/>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3" name="Google Shape;343;p103"/>
          <p:cNvSpPr txBox="1"/>
          <p:nvPr>
            <p:ph idx="1" type="body"/>
          </p:nvPr>
        </p:nvSpPr>
        <p:spPr>
          <a:xfrm rot="5400000">
            <a:off x="2322513" y="-420687"/>
            <a:ext cx="4498975" cy="8540750"/>
          </a:xfrm>
          <a:prstGeom prst="rect">
            <a:avLst/>
          </a:prstGeom>
          <a:noFill/>
          <a:ln>
            <a:noFill/>
          </a:ln>
        </p:spPr>
        <p:txBody>
          <a:bodyPr anchorCtr="0" anchor="t" bIns="45700" lIns="91425" spcFirstLastPara="1" rIns="91425" wrap="square" tIns="45700">
            <a:noAutofit/>
          </a:bodyPr>
          <a:lstStyle>
            <a:lvl1pPr indent="-320040" lvl="0" marL="457200" algn="l">
              <a:spcBef>
                <a:spcPts val="360"/>
              </a:spcBef>
              <a:spcAft>
                <a:spcPts val="0"/>
              </a:spcAft>
              <a:buSzPts val="1440"/>
              <a:buChar char="►"/>
              <a:defRPr/>
            </a:lvl1pPr>
            <a:lvl2pPr indent="-342900" lvl="1" marL="914400" algn="l">
              <a:spcBef>
                <a:spcPts val="360"/>
              </a:spcBef>
              <a:spcAft>
                <a:spcPts val="0"/>
              </a:spcAft>
              <a:buSzPts val="1800"/>
              <a:buChar char="▪"/>
              <a:defRPr/>
            </a:lvl2pPr>
            <a:lvl3pPr indent="-320039" lvl="2" marL="1371600" algn="l">
              <a:spcBef>
                <a:spcPts val="360"/>
              </a:spcBef>
              <a:spcAft>
                <a:spcPts val="0"/>
              </a:spcAft>
              <a:buSzPts val="1440"/>
              <a:buChar char="►"/>
              <a:defRPr/>
            </a:lvl3pPr>
            <a:lvl4pPr indent="-342900" lvl="3" marL="1828800" algn="l">
              <a:spcBef>
                <a:spcPts val="360"/>
              </a:spcBef>
              <a:spcAft>
                <a:spcPts val="0"/>
              </a:spcAft>
              <a:buSzPts val="1800"/>
              <a:buChar char="▪"/>
              <a:defRPr/>
            </a:lvl4pPr>
            <a:lvl5pPr indent="-320039" lvl="4" marL="2286000" algn="l">
              <a:spcBef>
                <a:spcPts val="360"/>
              </a:spcBef>
              <a:spcAft>
                <a:spcPts val="0"/>
              </a:spcAft>
              <a:buSzPts val="144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20040" lvl="7" marL="3657600" algn="l">
              <a:spcBef>
                <a:spcPts val="360"/>
              </a:spcBef>
              <a:spcAft>
                <a:spcPts val="0"/>
              </a:spcAft>
              <a:buSzPts val="1440"/>
              <a:buChar char="►"/>
              <a:defRPr/>
            </a:lvl8pPr>
            <a:lvl9pPr indent="-320040" lvl="8" marL="4114800" algn="l">
              <a:spcBef>
                <a:spcPts val="360"/>
              </a:spcBef>
              <a:spcAft>
                <a:spcPts val="0"/>
              </a:spcAft>
              <a:buSzPts val="1440"/>
              <a:buChar char="►"/>
              <a:defRPr/>
            </a:lvl9pPr>
          </a:lstStyle>
          <a:p/>
        </p:txBody>
      </p:sp>
      <p:sp>
        <p:nvSpPr>
          <p:cNvPr id="344" name="Google Shape;344;p103"/>
          <p:cNvSpPr txBox="1"/>
          <p:nvPr>
            <p:ph idx="10" type="dt"/>
          </p:nvPr>
        </p:nvSpPr>
        <p:spPr>
          <a:xfrm>
            <a:off x="301625" y="6245225"/>
            <a:ext cx="2289175"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5" name="Google Shape;345;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6" name="Google Shape;346;p103"/>
          <p:cNvSpPr txBox="1"/>
          <p:nvPr>
            <p:ph idx="12" type="sldNum"/>
          </p:nvPr>
        </p:nvSpPr>
        <p:spPr>
          <a:xfrm>
            <a:off x="6553200" y="6245225"/>
            <a:ext cx="2289175"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type="picTx">
  <p:cSld name="PICTURE_WITH_CAPTION_TEXT">
    <p:spTree>
      <p:nvGrpSpPr>
        <p:cNvPr id="347" name="Shape 347"/>
        <p:cNvGrpSpPr/>
        <p:nvPr/>
      </p:nvGrpSpPr>
      <p:grpSpPr>
        <a:xfrm>
          <a:off x="0" y="0"/>
          <a:ext cx="0" cy="0"/>
          <a:chOff x="0" y="0"/>
          <a:chExt cx="0" cy="0"/>
        </a:xfrm>
      </p:grpSpPr>
      <p:sp>
        <p:nvSpPr>
          <p:cNvPr id="348" name="Google Shape;348;p10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9" name="Google Shape;349;p104"/>
          <p:cNvSpPr/>
          <p:nvPr>
            <p:ph idx="2" type="pic"/>
          </p:nvPr>
        </p:nvSpPr>
        <p:spPr>
          <a:xfrm>
            <a:off x="1792288" y="612775"/>
            <a:ext cx="5486400" cy="4114800"/>
          </a:xfrm>
          <a:prstGeom prst="rect">
            <a:avLst/>
          </a:prstGeom>
          <a:noFill/>
          <a:ln>
            <a:noFill/>
          </a:ln>
        </p:spPr>
      </p:sp>
      <p:sp>
        <p:nvSpPr>
          <p:cNvPr id="350" name="Google Shape;350;p10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12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8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720"/>
              <a:buNone/>
              <a:defRPr sz="900"/>
            </a:lvl5pPr>
            <a:lvl6pPr indent="-228600" lvl="5" marL="2743200" algn="l">
              <a:spcBef>
                <a:spcPts val="180"/>
              </a:spcBef>
              <a:spcAft>
                <a:spcPts val="0"/>
              </a:spcAft>
              <a:buSzPts val="720"/>
              <a:buNone/>
              <a:defRPr sz="900"/>
            </a:lvl6pPr>
            <a:lvl7pPr indent="-228600" lvl="6" marL="3200400" algn="l">
              <a:spcBef>
                <a:spcPts val="180"/>
              </a:spcBef>
              <a:spcAft>
                <a:spcPts val="0"/>
              </a:spcAft>
              <a:buSzPts val="720"/>
              <a:buNone/>
              <a:defRPr sz="900"/>
            </a:lvl7pPr>
            <a:lvl8pPr indent="-228600" lvl="7" marL="3657600" algn="l">
              <a:spcBef>
                <a:spcPts val="180"/>
              </a:spcBef>
              <a:spcAft>
                <a:spcPts val="0"/>
              </a:spcAft>
              <a:buSzPts val="720"/>
              <a:buNone/>
              <a:defRPr sz="900"/>
            </a:lvl8pPr>
            <a:lvl9pPr indent="-228600" lvl="8" marL="4114800" algn="l">
              <a:spcBef>
                <a:spcPts val="180"/>
              </a:spcBef>
              <a:spcAft>
                <a:spcPts val="0"/>
              </a:spcAft>
              <a:buSzPts val="720"/>
              <a:buNone/>
              <a:defRPr sz="900"/>
            </a:lvl9pPr>
          </a:lstStyle>
          <a:p/>
        </p:txBody>
      </p:sp>
      <p:sp>
        <p:nvSpPr>
          <p:cNvPr id="351" name="Google Shape;351;p104"/>
          <p:cNvSpPr txBox="1"/>
          <p:nvPr>
            <p:ph idx="10" type="dt"/>
          </p:nvPr>
        </p:nvSpPr>
        <p:spPr>
          <a:xfrm>
            <a:off x="301625" y="6245225"/>
            <a:ext cx="2289175"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2" name="Google Shape;352;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3" name="Google Shape;353;p104"/>
          <p:cNvSpPr txBox="1"/>
          <p:nvPr>
            <p:ph idx="12" type="sldNum"/>
          </p:nvPr>
        </p:nvSpPr>
        <p:spPr>
          <a:xfrm>
            <a:off x="6553200" y="6245225"/>
            <a:ext cx="2289175"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type="objTx">
  <p:cSld name="OBJECT_WITH_CAPTION_TEXT">
    <p:spTree>
      <p:nvGrpSpPr>
        <p:cNvPr id="354" name="Shape 354"/>
        <p:cNvGrpSpPr/>
        <p:nvPr/>
      </p:nvGrpSpPr>
      <p:grpSpPr>
        <a:xfrm>
          <a:off x="0" y="0"/>
          <a:ext cx="0" cy="0"/>
          <a:chOff x="0" y="0"/>
          <a:chExt cx="0" cy="0"/>
        </a:xfrm>
      </p:grpSpPr>
      <p:sp>
        <p:nvSpPr>
          <p:cNvPr id="355" name="Google Shape;355;p10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6" name="Google Shape;356;p10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91160" lvl="0" marL="457200" algn="l">
              <a:spcBef>
                <a:spcPts val="640"/>
              </a:spcBef>
              <a:spcAft>
                <a:spcPts val="0"/>
              </a:spcAft>
              <a:buSzPts val="2560"/>
              <a:buChar char="►"/>
              <a:defRPr sz="3200"/>
            </a:lvl1pPr>
            <a:lvl2pPr indent="-406400" lvl="1" marL="914400" algn="l">
              <a:spcBef>
                <a:spcPts val="560"/>
              </a:spcBef>
              <a:spcAft>
                <a:spcPts val="0"/>
              </a:spcAft>
              <a:buSzPts val="2800"/>
              <a:buChar char="▪"/>
              <a:defRPr sz="2800"/>
            </a:lvl2pPr>
            <a:lvl3pPr indent="-350519" lvl="2" marL="1371600" algn="l">
              <a:spcBef>
                <a:spcPts val="480"/>
              </a:spcBef>
              <a:spcAft>
                <a:spcPts val="0"/>
              </a:spcAft>
              <a:buSzPts val="1920"/>
              <a:buChar char="►"/>
              <a:defRPr sz="2400"/>
            </a:lvl3pPr>
            <a:lvl4pPr indent="-355600" lvl="3" marL="1828800" algn="l">
              <a:spcBef>
                <a:spcPts val="400"/>
              </a:spcBef>
              <a:spcAft>
                <a:spcPts val="0"/>
              </a:spcAft>
              <a:buSzPts val="2000"/>
              <a:buChar char="▪"/>
              <a:defRPr sz="2000"/>
            </a:lvl4pPr>
            <a:lvl5pPr indent="-330200" lvl="4" marL="2286000" algn="l">
              <a:spcBef>
                <a:spcPts val="400"/>
              </a:spcBef>
              <a:spcAft>
                <a:spcPts val="0"/>
              </a:spcAft>
              <a:buSzPts val="1600"/>
              <a:buChar char="►"/>
              <a:defRPr sz="2000"/>
            </a:lvl5pPr>
            <a:lvl6pPr indent="-330200" lvl="5" marL="2743200" algn="l">
              <a:spcBef>
                <a:spcPts val="400"/>
              </a:spcBef>
              <a:spcAft>
                <a:spcPts val="0"/>
              </a:spcAft>
              <a:buSzPts val="1600"/>
              <a:buChar char="►"/>
              <a:defRPr sz="2000"/>
            </a:lvl6pPr>
            <a:lvl7pPr indent="-330200" lvl="6" marL="3200400" algn="l">
              <a:spcBef>
                <a:spcPts val="400"/>
              </a:spcBef>
              <a:spcAft>
                <a:spcPts val="0"/>
              </a:spcAft>
              <a:buSzPts val="1600"/>
              <a:buChar char="►"/>
              <a:defRPr sz="2000"/>
            </a:lvl7pPr>
            <a:lvl8pPr indent="-330200" lvl="7" marL="3657600" algn="l">
              <a:spcBef>
                <a:spcPts val="400"/>
              </a:spcBef>
              <a:spcAft>
                <a:spcPts val="0"/>
              </a:spcAft>
              <a:buSzPts val="1600"/>
              <a:buChar char="►"/>
              <a:defRPr sz="2000"/>
            </a:lvl8pPr>
            <a:lvl9pPr indent="-330200" lvl="8" marL="4114800" algn="l">
              <a:spcBef>
                <a:spcPts val="400"/>
              </a:spcBef>
              <a:spcAft>
                <a:spcPts val="0"/>
              </a:spcAft>
              <a:buSzPts val="1600"/>
              <a:buChar char="►"/>
              <a:defRPr sz="2000"/>
            </a:lvl9pPr>
          </a:lstStyle>
          <a:p/>
        </p:txBody>
      </p:sp>
      <p:sp>
        <p:nvSpPr>
          <p:cNvPr id="357" name="Google Shape;357;p10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12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8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720"/>
              <a:buNone/>
              <a:defRPr sz="900"/>
            </a:lvl5pPr>
            <a:lvl6pPr indent="-228600" lvl="5" marL="2743200" algn="l">
              <a:spcBef>
                <a:spcPts val="180"/>
              </a:spcBef>
              <a:spcAft>
                <a:spcPts val="0"/>
              </a:spcAft>
              <a:buSzPts val="720"/>
              <a:buNone/>
              <a:defRPr sz="900"/>
            </a:lvl6pPr>
            <a:lvl7pPr indent="-228600" lvl="6" marL="3200400" algn="l">
              <a:spcBef>
                <a:spcPts val="180"/>
              </a:spcBef>
              <a:spcAft>
                <a:spcPts val="0"/>
              </a:spcAft>
              <a:buSzPts val="720"/>
              <a:buNone/>
              <a:defRPr sz="900"/>
            </a:lvl7pPr>
            <a:lvl8pPr indent="-228600" lvl="7" marL="3657600" algn="l">
              <a:spcBef>
                <a:spcPts val="180"/>
              </a:spcBef>
              <a:spcAft>
                <a:spcPts val="0"/>
              </a:spcAft>
              <a:buSzPts val="720"/>
              <a:buNone/>
              <a:defRPr sz="900"/>
            </a:lvl8pPr>
            <a:lvl9pPr indent="-228600" lvl="8" marL="4114800" algn="l">
              <a:spcBef>
                <a:spcPts val="180"/>
              </a:spcBef>
              <a:spcAft>
                <a:spcPts val="0"/>
              </a:spcAft>
              <a:buSzPts val="720"/>
              <a:buNone/>
              <a:defRPr sz="900"/>
            </a:lvl9pPr>
          </a:lstStyle>
          <a:p/>
        </p:txBody>
      </p:sp>
      <p:sp>
        <p:nvSpPr>
          <p:cNvPr id="358" name="Google Shape;358;p105"/>
          <p:cNvSpPr txBox="1"/>
          <p:nvPr>
            <p:ph idx="10" type="dt"/>
          </p:nvPr>
        </p:nvSpPr>
        <p:spPr>
          <a:xfrm>
            <a:off x="301625" y="6245225"/>
            <a:ext cx="2289175"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9" name="Google Shape;359;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0" name="Google Shape;360;p105"/>
          <p:cNvSpPr txBox="1"/>
          <p:nvPr>
            <p:ph idx="12" type="sldNum"/>
          </p:nvPr>
        </p:nvSpPr>
        <p:spPr>
          <a:xfrm>
            <a:off x="6553200" y="6245225"/>
            <a:ext cx="2289175"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type="blank">
  <p:cSld name="BLANK">
    <p:spTree>
      <p:nvGrpSpPr>
        <p:cNvPr id="361" name="Shape 361"/>
        <p:cNvGrpSpPr/>
        <p:nvPr/>
      </p:nvGrpSpPr>
      <p:grpSpPr>
        <a:xfrm>
          <a:off x="0" y="0"/>
          <a:ext cx="0" cy="0"/>
          <a:chOff x="0" y="0"/>
          <a:chExt cx="0" cy="0"/>
        </a:xfrm>
      </p:grpSpPr>
      <p:sp>
        <p:nvSpPr>
          <p:cNvPr id="362" name="Google Shape;362;p106"/>
          <p:cNvSpPr txBox="1"/>
          <p:nvPr>
            <p:ph idx="10" type="dt"/>
          </p:nvPr>
        </p:nvSpPr>
        <p:spPr>
          <a:xfrm>
            <a:off x="301625" y="6245225"/>
            <a:ext cx="2289175"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3" name="Google Shape;363;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4" name="Google Shape;364;p106"/>
          <p:cNvSpPr txBox="1"/>
          <p:nvPr>
            <p:ph idx="12" type="sldNum"/>
          </p:nvPr>
        </p:nvSpPr>
        <p:spPr>
          <a:xfrm>
            <a:off x="6553200" y="6245225"/>
            <a:ext cx="2289175"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365" name="Shape 365"/>
        <p:cNvGrpSpPr/>
        <p:nvPr/>
      </p:nvGrpSpPr>
      <p:grpSpPr>
        <a:xfrm>
          <a:off x="0" y="0"/>
          <a:ext cx="0" cy="0"/>
          <a:chOff x="0" y="0"/>
          <a:chExt cx="0" cy="0"/>
        </a:xfrm>
      </p:grpSpPr>
      <p:sp>
        <p:nvSpPr>
          <p:cNvPr id="366" name="Google Shape;366;p107"/>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7" name="Google Shape;367;p107"/>
          <p:cNvSpPr txBox="1"/>
          <p:nvPr>
            <p:ph idx="10" type="dt"/>
          </p:nvPr>
        </p:nvSpPr>
        <p:spPr>
          <a:xfrm>
            <a:off x="301625" y="6245225"/>
            <a:ext cx="2289175"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8" name="Google Shape;368;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9" name="Google Shape;369;p107"/>
          <p:cNvSpPr txBox="1"/>
          <p:nvPr>
            <p:ph idx="12" type="sldNum"/>
          </p:nvPr>
        </p:nvSpPr>
        <p:spPr>
          <a:xfrm>
            <a:off x="6553200" y="6245225"/>
            <a:ext cx="2289175"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равнение" type="twoTxTwoObj">
  <p:cSld name="TWO_OBJECTS_WITH_TEXT">
    <p:spTree>
      <p:nvGrpSpPr>
        <p:cNvPr id="370" name="Shape 370"/>
        <p:cNvGrpSpPr/>
        <p:nvPr/>
      </p:nvGrpSpPr>
      <p:grpSpPr>
        <a:xfrm>
          <a:off x="0" y="0"/>
          <a:ext cx="0" cy="0"/>
          <a:chOff x="0" y="0"/>
          <a:chExt cx="0" cy="0"/>
        </a:xfrm>
      </p:grpSpPr>
      <p:sp>
        <p:nvSpPr>
          <p:cNvPr id="371" name="Google Shape;371;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2" name="Google Shape;372;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44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280"/>
              <a:buNone/>
              <a:defRPr b="1" sz="1600"/>
            </a:lvl5pPr>
            <a:lvl6pPr indent="-228600" lvl="5" marL="2743200" algn="l">
              <a:spcBef>
                <a:spcPts val="320"/>
              </a:spcBef>
              <a:spcAft>
                <a:spcPts val="0"/>
              </a:spcAft>
              <a:buSzPts val="1280"/>
              <a:buNone/>
              <a:defRPr b="1" sz="1600"/>
            </a:lvl6pPr>
            <a:lvl7pPr indent="-228600" lvl="6" marL="3200400" algn="l">
              <a:spcBef>
                <a:spcPts val="320"/>
              </a:spcBef>
              <a:spcAft>
                <a:spcPts val="0"/>
              </a:spcAft>
              <a:buSzPts val="1280"/>
              <a:buNone/>
              <a:defRPr b="1" sz="1600"/>
            </a:lvl7pPr>
            <a:lvl8pPr indent="-228600" lvl="7" marL="3657600" algn="l">
              <a:spcBef>
                <a:spcPts val="320"/>
              </a:spcBef>
              <a:spcAft>
                <a:spcPts val="0"/>
              </a:spcAft>
              <a:buSzPts val="1280"/>
              <a:buNone/>
              <a:defRPr b="1" sz="1600"/>
            </a:lvl8pPr>
            <a:lvl9pPr indent="-228600" lvl="8" marL="4114800" algn="l">
              <a:spcBef>
                <a:spcPts val="320"/>
              </a:spcBef>
              <a:spcAft>
                <a:spcPts val="0"/>
              </a:spcAft>
              <a:buSzPts val="1280"/>
              <a:buNone/>
              <a:defRPr b="1" sz="1600"/>
            </a:lvl9pPr>
          </a:lstStyle>
          <a:p/>
        </p:txBody>
      </p:sp>
      <p:sp>
        <p:nvSpPr>
          <p:cNvPr id="373" name="Google Shape;373;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50520" lvl="0" marL="457200" algn="l">
              <a:spcBef>
                <a:spcPts val="480"/>
              </a:spcBef>
              <a:spcAft>
                <a:spcPts val="0"/>
              </a:spcAft>
              <a:buSzPts val="1920"/>
              <a:buChar char="►"/>
              <a:defRPr sz="2400"/>
            </a:lvl1pPr>
            <a:lvl2pPr indent="-355600" lvl="1" marL="914400" algn="l">
              <a:spcBef>
                <a:spcPts val="400"/>
              </a:spcBef>
              <a:spcAft>
                <a:spcPts val="0"/>
              </a:spcAft>
              <a:buSzPts val="2000"/>
              <a:buChar char="▪"/>
              <a:defRPr sz="2000"/>
            </a:lvl2pPr>
            <a:lvl3pPr indent="-320039" lvl="2" marL="1371600" algn="l">
              <a:spcBef>
                <a:spcPts val="360"/>
              </a:spcBef>
              <a:spcAft>
                <a:spcPts val="0"/>
              </a:spcAft>
              <a:buSzPts val="1440"/>
              <a:buChar char="►"/>
              <a:defRPr sz="1800"/>
            </a:lvl3pPr>
            <a:lvl4pPr indent="-330200" lvl="3" marL="1828800" algn="l">
              <a:spcBef>
                <a:spcPts val="320"/>
              </a:spcBef>
              <a:spcAft>
                <a:spcPts val="0"/>
              </a:spcAft>
              <a:buSzPts val="1600"/>
              <a:buChar char="▪"/>
              <a:defRPr sz="1600"/>
            </a:lvl4pPr>
            <a:lvl5pPr indent="-309879" lvl="4" marL="2286000" algn="l">
              <a:spcBef>
                <a:spcPts val="320"/>
              </a:spcBef>
              <a:spcAft>
                <a:spcPts val="0"/>
              </a:spcAft>
              <a:buSzPts val="1280"/>
              <a:buChar char="►"/>
              <a:defRPr sz="1600"/>
            </a:lvl5pPr>
            <a:lvl6pPr indent="-309879" lvl="5" marL="2743200" algn="l">
              <a:spcBef>
                <a:spcPts val="320"/>
              </a:spcBef>
              <a:spcAft>
                <a:spcPts val="0"/>
              </a:spcAft>
              <a:buSzPts val="1280"/>
              <a:buChar char="►"/>
              <a:defRPr sz="1600"/>
            </a:lvl6pPr>
            <a:lvl7pPr indent="-309879" lvl="6" marL="3200400" algn="l">
              <a:spcBef>
                <a:spcPts val="320"/>
              </a:spcBef>
              <a:spcAft>
                <a:spcPts val="0"/>
              </a:spcAft>
              <a:buSzPts val="1280"/>
              <a:buChar char="►"/>
              <a:defRPr sz="1600"/>
            </a:lvl7pPr>
            <a:lvl8pPr indent="-309879" lvl="7" marL="3657600" algn="l">
              <a:spcBef>
                <a:spcPts val="320"/>
              </a:spcBef>
              <a:spcAft>
                <a:spcPts val="0"/>
              </a:spcAft>
              <a:buSzPts val="1280"/>
              <a:buChar char="►"/>
              <a:defRPr sz="1600"/>
            </a:lvl8pPr>
            <a:lvl9pPr indent="-309879" lvl="8" marL="4114800" algn="l">
              <a:spcBef>
                <a:spcPts val="320"/>
              </a:spcBef>
              <a:spcAft>
                <a:spcPts val="0"/>
              </a:spcAft>
              <a:buSzPts val="1280"/>
              <a:buChar char="►"/>
              <a:defRPr sz="1600"/>
            </a:lvl9pPr>
          </a:lstStyle>
          <a:p/>
        </p:txBody>
      </p:sp>
      <p:sp>
        <p:nvSpPr>
          <p:cNvPr id="374" name="Google Shape;374;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92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44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280"/>
              <a:buNone/>
              <a:defRPr b="1" sz="1600"/>
            </a:lvl5pPr>
            <a:lvl6pPr indent="-228600" lvl="5" marL="2743200" algn="l">
              <a:spcBef>
                <a:spcPts val="320"/>
              </a:spcBef>
              <a:spcAft>
                <a:spcPts val="0"/>
              </a:spcAft>
              <a:buSzPts val="1280"/>
              <a:buNone/>
              <a:defRPr b="1" sz="1600"/>
            </a:lvl6pPr>
            <a:lvl7pPr indent="-228600" lvl="6" marL="3200400" algn="l">
              <a:spcBef>
                <a:spcPts val="320"/>
              </a:spcBef>
              <a:spcAft>
                <a:spcPts val="0"/>
              </a:spcAft>
              <a:buSzPts val="1280"/>
              <a:buNone/>
              <a:defRPr b="1" sz="1600"/>
            </a:lvl7pPr>
            <a:lvl8pPr indent="-228600" lvl="7" marL="3657600" algn="l">
              <a:spcBef>
                <a:spcPts val="320"/>
              </a:spcBef>
              <a:spcAft>
                <a:spcPts val="0"/>
              </a:spcAft>
              <a:buSzPts val="1280"/>
              <a:buNone/>
              <a:defRPr b="1" sz="1600"/>
            </a:lvl8pPr>
            <a:lvl9pPr indent="-228600" lvl="8" marL="4114800" algn="l">
              <a:spcBef>
                <a:spcPts val="320"/>
              </a:spcBef>
              <a:spcAft>
                <a:spcPts val="0"/>
              </a:spcAft>
              <a:buSzPts val="1280"/>
              <a:buNone/>
              <a:defRPr b="1" sz="1600"/>
            </a:lvl9pPr>
          </a:lstStyle>
          <a:p/>
        </p:txBody>
      </p:sp>
      <p:sp>
        <p:nvSpPr>
          <p:cNvPr id="375" name="Google Shape;375;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50520" lvl="0" marL="457200" algn="l">
              <a:spcBef>
                <a:spcPts val="480"/>
              </a:spcBef>
              <a:spcAft>
                <a:spcPts val="0"/>
              </a:spcAft>
              <a:buSzPts val="1920"/>
              <a:buChar char="►"/>
              <a:defRPr sz="2400"/>
            </a:lvl1pPr>
            <a:lvl2pPr indent="-355600" lvl="1" marL="914400" algn="l">
              <a:spcBef>
                <a:spcPts val="400"/>
              </a:spcBef>
              <a:spcAft>
                <a:spcPts val="0"/>
              </a:spcAft>
              <a:buSzPts val="2000"/>
              <a:buChar char="▪"/>
              <a:defRPr sz="2000"/>
            </a:lvl2pPr>
            <a:lvl3pPr indent="-320039" lvl="2" marL="1371600" algn="l">
              <a:spcBef>
                <a:spcPts val="360"/>
              </a:spcBef>
              <a:spcAft>
                <a:spcPts val="0"/>
              </a:spcAft>
              <a:buSzPts val="1440"/>
              <a:buChar char="►"/>
              <a:defRPr sz="1800"/>
            </a:lvl3pPr>
            <a:lvl4pPr indent="-330200" lvl="3" marL="1828800" algn="l">
              <a:spcBef>
                <a:spcPts val="320"/>
              </a:spcBef>
              <a:spcAft>
                <a:spcPts val="0"/>
              </a:spcAft>
              <a:buSzPts val="1600"/>
              <a:buChar char="▪"/>
              <a:defRPr sz="1600"/>
            </a:lvl4pPr>
            <a:lvl5pPr indent="-309879" lvl="4" marL="2286000" algn="l">
              <a:spcBef>
                <a:spcPts val="320"/>
              </a:spcBef>
              <a:spcAft>
                <a:spcPts val="0"/>
              </a:spcAft>
              <a:buSzPts val="1280"/>
              <a:buChar char="►"/>
              <a:defRPr sz="1600"/>
            </a:lvl5pPr>
            <a:lvl6pPr indent="-309879" lvl="5" marL="2743200" algn="l">
              <a:spcBef>
                <a:spcPts val="320"/>
              </a:spcBef>
              <a:spcAft>
                <a:spcPts val="0"/>
              </a:spcAft>
              <a:buSzPts val="1280"/>
              <a:buChar char="►"/>
              <a:defRPr sz="1600"/>
            </a:lvl6pPr>
            <a:lvl7pPr indent="-309879" lvl="6" marL="3200400" algn="l">
              <a:spcBef>
                <a:spcPts val="320"/>
              </a:spcBef>
              <a:spcAft>
                <a:spcPts val="0"/>
              </a:spcAft>
              <a:buSzPts val="1280"/>
              <a:buChar char="►"/>
              <a:defRPr sz="1600"/>
            </a:lvl7pPr>
            <a:lvl8pPr indent="-309879" lvl="7" marL="3657600" algn="l">
              <a:spcBef>
                <a:spcPts val="320"/>
              </a:spcBef>
              <a:spcAft>
                <a:spcPts val="0"/>
              </a:spcAft>
              <a:buSzPts val="1280"/>
              <a:buChar char="►"/>
              <a:defRPr sz="1600"/>
            </a:lvl8pPr>
            <a:lvl9pPr indent="-309879" lvl="8" marL="4114800" algn="l">
              <a:spcBef>
                <a:spcPts val="320"/>
              </a:spcBef>
              <a:spcAft>
                <a:spcPts val="0"/>
              </a:spcAft>
              <a:buSzPts val="1280"/>
              <a:buChar char="►"/>
              <a:defRPr sz="1600"/>
            </a:lvl9pPr>
          </a:lstStyle>
          <a:p/>
        </p:txBody>
      </p:sp>
      <p:sp>
        <p:nvSpPr>
          <p:cNvPr id="376" name="Google Shape;376;p108"/>
          <p:cNvSpPr txBox="1"/>
          <p:nvPr>
            <p:ph idx="10" type="dt"/>
          </p:nvPr>
        </p:nvSpPr>
        <p:spPr>
          <a:xfrm>
            <a:off x="301625" y="6245225"/>
            <a:ext cx="2289175"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7" name="Google Shape;377;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8" name="Google Shape;378;p108"/>
          <p:cNvSpPr txBox="1"/>
          <p:nvPr>
            <p:ph idx="12" type="sldNum"/>
          </p:nvPr>
        </p:nvSpPr>
        <p:spPr>
          <a:xfrm>
            <a:off x="6553200" y="6245225"/>
            <a:ext cx="2289175"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theme" Target="../theme/theme3.xml"/><Relationship Id="rId10" Type="http://schemas.openxmlformats.org/officeDocument/2006/relationships/slideLayout" Target="../slideLayouts/slideLayout11.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00" scaled="0"/>
        </a:gradFill>
      </p:bgPr>
    </p:bg>
    <p:spTree>
      <p:nvGrpSpPr>
        <p:cNvPr id="9" name="Shape 9"/>
        <p:cNvGrpSpPr/>
        <p:nvPr/>
      </p:nvGrpSpPr>
      <p:grpSpPr>
        <a:xfrm>
          <a:off x="0" y="0"/>
          <a:ext cx="0" cy="0"/>
          <a:chOff x="0" y="0"/>
          <a:chExt cx="0" cy="0"/>
        </a:xfrm>
      </p:grpSpPr>
      <p:grpSp>
        <p:nvGrpSpPr>
          <p:cNvPr id="10" name="Google Shape;10;p98"/>
          <p:cNvGrpSpPr/>
          <p:nvPr/>
        </p:nvGrpSpPr>
        <p:grpSpPr>
          <a:xfrm>
            <a:off x="3998" y="1422400"/>
            <a:ext cx="9143177" cy="5435600"/>
            <a:chOff x="3" y="896"/>
            <a:chExt cx="5759" cy="3424"/>
          </a:xfrm>
        </p:grpSpPr>
        <p:grpSp>
          <p:nvGrpSpPr>
            <p:cNvPr id="11" name="Google Shape;11;p98"/>
            <p:cNvGrpSpPr/>
            <p:nvPr/>
          </p:nvGrpSpPr>
          <p:grpSpPr>
            <a:xfrm>
              <a:off x="20" y="896"/>
              <a:ext cx="5742" cy="3424"/>
              <a:chOff x="20" y="896"/>
              <a:chExt cx="5742" cy="3424"/>
            </a:xfrm>
          </p:grpSpPr>
          <p:sp>
            <p:nvSpPr>
              <p:cNvPr id="12" name="Google Shape;12;p98"/>
              <p:cNvSpPr/>
              <p:nvPr/>
            </p:nvSpPr>
            <p:spPr>
              <a:xfrm>
                <a:off x="1399" y="1116"/>
                <a:ext cx="2815" cy="2110"/>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3" name="Google Shape;13;p98"/>
              <p:cNvSpPr/>
              <p:nvPr/>
            </p:nvSpPr>
            <p:spPr>
              <a:xfrm>
                <a:off x="672" y="1116"/>
                <a:ext cx="3966" cy="2366"/>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4" name="Google Shape;14;p98"/>
              <p:cNvSpPr/>
              <p:nvPr/>
            </p:nvSpPr>
            <p:spPr>
              <a:xfrm>
                <a:off x="20" y="1069"/>
                <a:ext cx="5732" cy="3107"/>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5" name="Google Shape;15;p98"/>
              <p:cNvSpPr/>
              <p:nvPr/>
            </p:nvSpPr>
            <p:spPr>
              <a:xfrm>
                <a:off x="242" y="1145"/>
                <a:ext cx="5512" cy="276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6" name="Google Shape;16;p98"/>
              <p:cNvSpPr/>
              <p:nvPr/>
            </p:nvSpPr>
            <p:spPr>
              <a:xfrm>
                <a:off x="4840" y="984"/>
                <a:ext cx="790" cy="1189"/>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7" name="Google Shape;17;p98"/>
              <p:cNvSpPr/>
              <p:nvPr/>
            </p:nvSpPr>
            <p:spPr>
              <a:xfrm>
                <a:off x="5173" y="896"/>
                <a:ext cx="579" cy="1117"/>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8" name="Google Shape;18;p98"/>
              <p:cNvSpPr/>
              <p:nvPr/>
            </p:nvSpPr>
            <p:spPr>
              <a:xfrm>
                <a:off x="3291" y="968"/>
                <a:ext cx="2471" cy="2396"/>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9" name="Google Shape;19;p98"/>
              <p:cNvSpPr/>
              <p:nvPr/>
            </p:nvSpPr>
            <p:spPr>
              <a:xfrm>
                <a:off x="2366" y="1067"/>
                <a:ext cx="1399" cy="1349"/>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0" name="Google Shape;20;p98"/>
              <p:cNvSpPr/>
              <p:nvPr/>
            </p:nvSpPr>
            <p:spPr>
              <a:xfrm>
                <a:off x="4275" y="2031"/>
                <a:ext cx="1256" cy="810"/>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1" name="Google Shape;21;p98"/>
              <p:cNvSpPr/>
              <p:nvPr/>
            </p:nvSpPr>
            <p:spPr>
              <a:xfrm>
                <a:off x="2914" y="3476"/>
                <a:ext cx="2848" cy="788"/>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2" name="Google Shape;22;p98"/>
              <p:cNvSpPr/>
              <p:nvPr/>
            </p:nvSpPr>
            <p:spPr>
              <a:xfrm>
                <a:off x="5443" y="922"/>
                <a:ext cx="319" cy="854"/>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3" name="Google Shape;23;p98"/>
              <p:cNvSpPr/>
              <p:nvPr/>
            </p:nvSpPr>
            <p:spPr>
              <a:xfrm>
                <a:off x="4954" y="3568"/>
                <a:ext cx="646" cy="392"/>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4" name="Google Shape;24;p98"/>
              <p:cNvSpPr/>
              <p:nvPr/>
            </p:nvSpPr>
            <p:spPr>
              <a:xfrm>
                <a:off x="50" y="2400"/>
                <a:ext cx="2736" cy="192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grpSp>
        <p:grpSp>
          <p:nvGrpSpPr>
            <p:cNvPr id="25" name="Google Shape;25;p98"/>
            <p:cNvGrpSpPr/>
            <p:nvPr/>
          </p:nvGrpSpPr>
          <p:grpSpPr>
            <a:xfrm>
              <a:off x="3" y="2293"/>
              <a:ext cx="1382" cy="1698"/>
              <a:chOff x="3" y="2293"/>
              <a:chExt cx="1382" cy="1698"/>
            </a:xfrm>
          </p:grpSpPr>
          <p:sp>
            <p:nvSpPr>
              <p:cNvPr id="26" name="Google Shape;26;p98"/>
              <p:cNvSpPr txBox="1"/>
              <p:nvPr/>
            </p:nvSpPr>
            <p:spPr>
              <a:xfrm rot="6780000">
                <a:off x="63" y="3881"/>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7" name="Google Shape;27;p98"/>
              <p:cNvSpPr txBox="1"/>
              <p:nvPr/>
            </p:nvSpPr>
            <p:spPr>
              <a:xfrm rot="6780000">
                <a:off x="33" y="3879"/>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8" name="Google Shape;28;p98"/>
              <p:cNvSpPr txBox="1"/>
              <p:nvPr/>
            </p:nvSpPr>
            <p:spPr>
              <a:xfrm rot="6780000">
                <a:off x="7" y="3873"/>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9" name="Google Shape;29;p98"/>
              <p:cNvSpPr txBox="1"/>
              <p:nvPr/>
            </p:nvSpPr>
            <p:spPr>
              <a:xfrm rot="5940000">
                <a:off x="209" y="3883"/>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0" name="Google Shape;30;p98"/>
              <p:cNvSpPr txBox="1"/>
              <p:nvPr/>
            </p:nvSpPr>
            <p:spPr>
              <a:xfrm rot="5940000">
                <a:off x="183" y="3887"/>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1" name="Google Shape;31;p98"/>
              <p:cNvSpPr txBox="1"/>
              <p:nvPr/>
            </p:nvSpPr>
            <p:spPr>
              <a:xfrm rot="6240000">
                <a:off x="153" y="3887"/>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2" name="Google Shape;32;p98"/>
              <p:cNvSpPr txBox="1"/>
              <p:nvPr/>
            </p:nvSpPr>
            <p:spPr>
              <a:xfrm rot="6180000">
                <a:off x="123" y="3885"/>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3" name="Google Shape;33;p98"/>
              <p:cNvSpPr txBox="1"/>
              <p:nvPr/>
            </p:nvSpPr>
            <p:spPr>
              <a:xfrm rot="5340000">
                <a:off x="363" y="3867"/>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4" name="Google Shape;34;p98"/>
              <p:cNvSpPr txBox="1"/>
              <p:nvPr/>
            </p:nvSpPr>
            <p:spPr>
              <a:xfrm rot="5340000">
                <a:off x="333" y="3871"/>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5" name="Google Shape;35;p98"/>
              <p:cNvSpPr txBox="1"/>
              <p:nvPr/>
            </p:nvSpPr>
            <p:spPr>
              <a:xfrm rot="5580000">
                <a:off x="303" y="3875"/>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6" name="Google Shape;36;p98"/>
              <p:cNvSpPr txBox="1"/>
              <p:nvPr/>
            </p:nvSpPr>
            <p:spPr>
              <a:xfrm rot="5700000">
                <a:off x="271" y="3881"/>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7" name="Google Shape;37;p98"/>
              <p:cNvSpPr txBox="1"/>
              <p:nvPr/>
            </p:nvSpPr>
            <p:spPr>
              <a:xfrm rot="4680000">
                <a:off x="517" y="3827"/>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8" name="Google Shape;38;p98"/>
              <p:cNvSpPr txBox="1"/>
              <p:nvPr/>
            </p:nvSpPr>
            <p:spPr>
              <a:xfrm rot="4920000">
                <a:off x="486" y="3833"/>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9" name="Google Shape;39;p98"/>
              <p:cNvSpPr txBox="1"/>
              <p:nvPr/>
            </p:nvSpPr>
            <p:spPr>
              <a:xfrm rot="4920000">
                <a:off x="456" y="3847"/>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40" name="Google Shape;40;p98"/>
              <p:cNvSpPr txBox="1"/>
              <p:nvPr/>
            </p:nvSpPr>
            <p:spPr>
              <a:xfrm rot="5040000">
                <a:off x="427" y="3849"/>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41" name="Google Shape;41;p98"/>
              <p:cNvSpPr txBox="1"/>
              <p:nvPr/>
            </p:nvSpPr>
            <p:spPr>
              <a:xfrm rot="3780000">
                <a:off x="664" y="3761"/>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42" name="Google Shape;42;p98"/>
              <p:cNvSpPr txBox="1"/>
              <p:nvPr/>
            </p:nvSpPr>
            <p:spPr>
              <a:xfrm rot="3780000">
                <a:off x="634" y="3779"/>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43" name="Google Shape;43;p98"/>
              <p:cNvSpPr txBox="1"/>
              <p:nvPr/>
            </p:nvSpPr>
            <p:spPr>
              <a:xfrm rot="4080000">
                <a:off x="606" y="3789"/>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44" name="Google Shape;44;p98"/>
              <p:cNvSpPr txBox="1"/>
              <p:nvPr/>
            </p:nvSpPr>
            <p:spPr>
              <a:xfrm rot="4320000">
                <a:off x="575" y="3803"/>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45" name="Google Shape;45;p98"/>
              <p:cNvSpPr txBox="1"/>
              <p:nvPr/>
            </p:nvSpPr>
            <p:spPr>
              <a:xfrm rot="3360000">
                <a:off x="800" y="3681"/>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46" name="Google Shape;46;p98"/>
              <p:cNvSpPr txBox="1"/>
              <p:nvPr/>
            </p:nvSpPr>
            <p:spPr>
              <a:xfrm rot="3360000">
                <a:off x="772" y="3697"/>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47" name="Google Shape;47;p98"/>
              <p:cNvSpPr txBox="1"/>
              <p:nvPr/>
            </p:nvSpPr>
            <p:spPr>
              <a:xfrm rot="3360000">
                <a:off x="746" y="3715"/>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48" name="Google Shape;48;p98"/>
              <p:cNvSpPr txBox="1"/>
              <p:nvPr/>
            </p:nvSpPr>
            <p:spPr>
              <a:xfrm rot="3780000">
                <a:off x="717" y="3733"/>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49" name="Google Shape;49;p98"/>
              <p:cNvSpPr txBox="1"/>
              <p:nvPr/>
            </p:nvSpPr>
            <p:spPr>
              <a:xfrm rot="2280000">
                <a:off x="923" y="3587"/>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50" name="Google Shape;50;p98"/>
              <p:cNvSpPr txBox="1"/>
              <p:nvPr/>
            </p:nvSpPr>
            <p:spPr>
              <a:xfrm rot="2280000">
                <a:off x="899" y="3606"/>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51" name="Google Shape;51;p98"/>
              <p:cNvSpPr txBox="1"/>
              <p:nvPr/>
            </p:nvSpPr>
            <p:spPr>
              <a:xfrm rot="2700000">
                <a:off x="905" y="3597"/>
                <a:ext cx="12" cy="6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52" name="Google Shape;52;p98"/>
              <p:cNvSpPr txBox="1"/>
              <p:nvPr/>
            </p:nvSpPr>
            <p:spPr>
              <a:xfrm rot="2700000">
                <a:off x="876" y="3618"/>
                <a:ext cx="12" cy="6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53" name="Google Shape;53;p98"/>
              <p:cNvSpPr txBox="1"/>
              <p:nvPr/>
            </p:nvSpPr>
            <p:spPr>
              <a:xfrm rot="1500000">
                <a:off x="1027" y="3473"/>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54" name="Google Shape;54;p98"/>
              <p:cNvSpPr txBox="1"/>
              <p:nvPr/>
            </p:nvSpPr>
            <p:spPr>
              <a:xfrm rot="1500000">
                <a:off x="1009" y="3497"/>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55" name="Google Shape;55;p98"/>
              <p:cNvSpPr txBox="1"/>
              <p:nvPr/>
            </p:nvSpPr>
            <p:spPr>
              <a:xfrm rot="1740000">
                <a:off x="990" y="3519"/>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56" name="Google Shape;56;p98"/>
              <p:cNvSpPr txBox="1"/>
              <p:nvPr/>
            </p:nvSpPr>
            <p:spPr>
              <a:xfrm rot="1740000">
                <a:off x="969" y="3544"/>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57" name="Google Shape;57;p98"/>
              <p:cNvSpPr txBox="1"/>
              <p:nvPr/>
            </p:nvSpPr>
            <p:spPr>
              <a:xfrm rot="840000">
                <a:off x="1113" y="3355"/>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58" name="Google Shape;58;p98"/>
              <p:cNvSpPr txBox="1"/>
              <p:nvPr/>
            </p:nvSpPr>
            <p:spPr>
              <a:xfrm rot="840000">
                <a:off x="1100" y="3378"/>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59" name="Google Shape;59;p98"/>
              <p:cNvSpPr txBox="1"/>
              <p:nvPr/>
            </p:nvSpPr>
            <p:spPr>
              <a:xfrm rot="1260000">
                <a:off x="1086" y="3404"/>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60" name="Google Shape;60;p98"/>
              <p:cNvSpPr txBox="1"/>
              <p:nvPr/>
            </p:nvSpPr>
            <p:spPr>
              <a:xfrm rot="1260000">
                <a:off x="1064" y="3425"/>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61" name="Google Shape;61;p98"/>
              <p:cNvSpPr txBox="1"/>
              <p:nvPr/>
            </p:nvSpPr>
            <p:spPr>
              <a:xfrm rot="420000">
                <a:off x="1172" y="3225"/>
                <a:ext cx="8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62" name="Google Shape;62;p98"/>
              <p:cNvSpPr txBox="1"/>
              <p:nvPr/>
            </p:nvSpPr>
            <p:spPr>
              <a:xfrm rot="540000">
                <a:off x="1162" y="3250"/>
                <a:ext cx="8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63" name="Google Shape;63;p98"/>
              <p:cNvSpPr txBox="1"/>
              <p:nvPr/>
            </p:nvSpPr>
            <p:spPr>
              <a:xfrm rot="720000">
                <a:off x="1154" y="3276"/>
                <a:ext cx="8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64" name="Google Shape;64;p98"/>
              <p:cNvSpPr txBox="1"/>
              <p:nvPr/>
            </p:nvSpPr>
            <p:spPr>
              <a:xfrm rot="720000">
                <a:off x="1141" y="3304"/>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65" name="Google Shape;65;p98"/>
              <p:cNvSpPr txBox="1"/>
              <p:nvPr/>
            </p:nvSpPr>
            <p:spPr>
              <a:xfrm rot="-300000">
                <a:off x="1211" y="3096"/>
                <a:ext cx="8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66" name="Google Shape;66;p98"/>
              <p:cNvSpPr txBox="1"/>
              <p:nvPr/>
            </p:nvSpPr>
            <p:spPr>
              <a:xfrm rot="-60000">
                <a:off x="1201" y="3122"/>
                <a:ext cx="8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67" name="Google Shape;67;p98"/>
              <p:cNvSpPr txBox="1"/>
              <p:nvPr/>
            </p:nvSpPr>
            <p:spPr>
              <a:xfrm rot="-60000">
                <a:off x="1200" y="3147"/>
                <a:ext cx="8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68" name="Google Shape;68;p98"/>
              <p:cNvSpPr txBox="1"/>
              <p:nvPr/>
            </p:nvSpPr>
            <p:spPr>
              <a:xfrm rot="180000">
                <a:off x="1189" y="3173"/>
                <a:ext cx="8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69" name="Google Shape;69;p98"/>
              <p:cNvSpPr txBox="1"/>
              <p:nvPr/>
            </p:nvSpPr>
            <p:spPr>
              <a:xfrm rot="-720000">
                <a:off x="1219" y="2965"/>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70" name="Google Shape;70;p98"/>
              <p:cNvSpPr txBox="1"/>
              <p:nvPr/>
            </p:nvSpPr>
            <p:spPr>
              <a:xfrm rot="-540000">
                <a:off x="1220" y="2991"/>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71" name="Google Shape;71;p98"/>
              <p:cNvSpPr txBox="1"/>
              <p:nvPr/>
            </p:nvSpPr>
            <p:spPr>
              <a:xfrm rot="-540000">
                <a:off x="1220" y="3015"/>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72" name="Google Shape;72;p98"/>
              <p:cNvSpPr txBox="1"/>
              <p:nvPr/>
            </p:nvSpPr>
            <p:spPr>
              <a:xfrm rot="-300000">
                <a:off x="1219" y="3041"/>
                <a:ext cx="8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73" name="Google Shape;73;p98"/>
              <p:cNvSpPr txBox="1"/>
              <p:nvPr/>
            </p:nvSpPr>
            <p:spPr>
              <a:xfrm rot="-1140000">
                <a:off x="1207" y="2843"/>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74" name="Google Shape;74;p98"/>
              <p:cNvSpPr txBox="1"/>
              <p:nvPr/>
            </p:nvSpPr>
            <p:spPr>
              <a:xfrm rot="-1020000">
                <a:off x="1213" y="2864"/>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75" name="Google Shape;75;p98"/>
              <p:cNvSpPr txBox="1"/>
              <p:nvPr/>
            </p:nvSpPr>
            <p:spPr>
              <a:xfrm rot="-1020000">
                <a:off x="1216" y="2888"/>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76" name="Google Shape;76;p98"/>
              <p:cNvSpPr txBox="1"/>
              <p:nvPr/>
            </p:nvSpPr>
            <p:spPr>
              <a:xfrm rot="-840000">
                <a:off x="1219" y="2915"/>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77" name="Google Shape;77;p98"/>
              <p:cNvSpPr txBox="1"/>
              <p:nvPr/>
            </p:nvSpPr>
            <p:spPr>
              <a:xfrm rot="-1560000">
                <a:off x="1165" y="2727"/>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78" name="Google Shape;78;p98"/>
              <p:cNvSpPr txBox="1"/>
              <p:nvPr/>
            </p:nvSpPr>
            <p:spPr>
              <a:xfrm rot="-1380000">
                <a:off x="1176" y="2752"/>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79" name="Google Shape;79;p98"/>
              <p:cNvSpPr txBox="1"/>
              <p:nvPr/>
            </p:nvSpPr>
            <p:spPr>
              <a:xfrm rot="-1380000">
                <a:off x="1184" y="2775"/>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80" name="Google Shape;80;p98"/>
              <p:cNvSpPr txBox="1"/>
              <p:nvPr/>
            </p:nvSpPr>
            <p:spPr>
              <a:xfrm rot="-1380000">
                <a:off x="1194" y="2795"/>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81" name="Google Shape;81;p98"/>
              <p:cNvSpPr txBox="1"/>
              <p:nvPr/>
            </p:nvSpPr>
            <p:spPr>
              <a:xfrm rot="-1980000">
                <a:off x="1101" y="2628"/>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82" name="Google Shape;82;p98"/>
              <p:cNvSpPr txBox="1"/>
              <p:nvPr/>
            </p:nvSpPr>
            <p:spPr>
              <a:xfrm rot="-1860000">
                <a:off x="1114" y="2645"/>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83" name="Google Shape;83;p98"/>
              <p:cNvSpPr txBox="1"/>
              <p:nvPr/>
            </p:nvSpPr>
            <p:spPr>
              <a:xfrm rot="-1800000">
                <a:off x="1129" y="2667"/>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84" name="Google Shape;84;p98"/>
              <p:cNvSpPr txBox="1"/>
              <p:nvPr/>
            </p:nvSpPr>
            <p:spPr>
              <a:xfrm rot="-1800000">
                <a:off x="1142" y="2684"/>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85" name="Google Shape;85;p98"/>
              <p:cNvSpPr txBox="1"/>
              <p:nvPr/>
            </p:nvSpPr>
            <p:spPr>
              <a:xfrm rot="-2520000">
                <a:off x="1014" y="2538"/>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86" name="Google Shape;86;p98"/>
              <p:cNvSpPr txBox="1"/>
              <p:nvPr/>
            </p:nvSpPr>
            <p:spPr>
              <a:xfrm rot="-2520000">
                <a:off x="1035" y="2557"/>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87" name="Google Shape;87;p98"/>
              <p:cNvSpPr txBox="1"/>
              <p:nvPr/>
            </p:nvSpPr>
            <p:spPr>
              <a:xfrm rot="-2520000">
                <a:off x="1050" y="2574"/>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88" name="Google Shape;88;p98"/>
              <p:cNvSpPr txBox="1"/>
              <p:nvPr/>
            </p:nvSpPr>
            <p:spPr>
              <a:xfrm rot="-2400000">
                <a:off x="1068" y="2590"/>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89" name="Google Shape;89;p98"/>
              <p:cNvSpPr/>
              <p:nvPr/>
            </p:nvSpPr>
            <p:spPr>
              <a:xfrm>
                <a:off x="486" y="2563"/>
                <a:ext cx="180" cy="151"/>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90" name="Google Shape;90;p98"/>
              <p:cNvSpPr txBox="1"/>
              <p:nvPr/>
            </p:nvSpPr>
            <p:spPr>
              <a:xfrm rot="6540000">
                <a:off x="-217" y="3138"/>
                <a:ext cx="122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91" name="Google Shape;91;p98"/>
              <p:cNvSpPr txBox="1"/>
              <p:nvPr/>
            </p:nvSpPr>
            <p:spPr>
              <a:xfrm rot="180000">
                <a:off x="4" y="3146"/>
                <a:ext cx="103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92" name="Google Shape;92;p98"/>
              <p:cNvSpPr txBox="1"/>
              <p:nvPr/>
            </p:nvSpPr>
            <p:spPr>
              <a:xfrm rot="-3000000">
                <a:off x="907" y="2471"/>
                <a:ext cx="8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93" name="Google Shape;93;p98"/>
              <p:cNvSpPr txBox="1"/>
              <p:nvPr/>
            </p:nvSpPr>
            <p:spPr>
              <a:xfrm rot="-3000000">
                <a:off x="930" y="2485"/>
                <a:ext cx="8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94" name="Google Shape;94;p98"/>
              <p:cNvSpPr txBox="1"/>
              <p:nvPr/>
            </p:nvSpPr>
            <p:spPr>
              <a:xfrm rot="-3000000">
                <a:off x="954" y="2497"/>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95" name="Google Shape;95;p98"/>
              <p:cNvSpPr txBox="1"/>
              <p:nvPr/>
            </p:nvSpPr>
            <p:spPr>
              <a:xfrm rot="-2700000">
                <a:off x="974" y="2509"/>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96" name="Google Shape;96;p98"/>
              <p:cNvSpPr txBox="1"/>
              <p:nvPr/>
            </p:nvSpPr>
            <p:spPr>
              <a:xfrm rot="-3660000">
                <a:off x="788" y="2425"/>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97" name="Google Shape;97;p98"/>
              <p:cNvSpPr txBox="1"/>
              <p:nvPr/>
            </p:nvSpPr>
            <p:spPr>
              <a:xfrm rot="-3660000">
                <a:off x="815" y="2433"/>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98" name="Google Shape;98;p98"/>
              <p:cNvSpPr txBox="1"/>
              <p:nvPr/>
            </p:nvSpPr>
            <p:spPr>
              <a:xfrm rot="-3540000">
                <a:off x="837" y="2439"/>
                <a:ext cx="8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99" name="Google Shape;99;p98"/>
              <p:cNvSpPr txBox="1"/>
              <p:nvPr/>
            </p:nvSpPr>
            <p:spPr>
              <a:xfrm rot="-3240000">
                <a:off x="862" y="2451"/>
                <a:ext cx="8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00" name="Google Shape;100;p98"/>
              <p:cNvSpPr txBox="1"/>
              <p:nvPr/>
            </p:nvSpPr>
            <p:spPr>
              <a:xfrm rot="-4380000">
                <a:off x="649" y="2395"/>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01" name="Google Shape;101;p98"/>
              <p:cNvSpPr txBox="1"/>
              <p:nvPr/>
            </p:nvSpPr>
            <p:spPr>
              <a:xfrm rot="-4260000">
                <a:off x="677" y="2401"/>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02" name="Google Shape;102;p98"/>
              <p:cNvSpPr txBox="1"/>
              <p:nvPr/>
            </p:nvSpPr>
            <p:spPr>
              <a:xfrm rot="-4260000">
                <a:off x="708" y="2405"/>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03" name="Google Shape;103;p98"/>
              <p:cNvSpPr txBox="1"/>
              <p:nvPr/>
            </p:nvSpPr>
            <p:spPr>
              <a:xfrm rot="-4020000">
                <a:off x="738" y="2409"/>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04" name="Google Shape;104;p98"/>
              <p:cNvSpPr txBox="1"/>
              <p:nvPr/>
            </p:nvSpPr>
            <p:spPr>
              <a:xfrm rot="-4920000">
                <a:off x="503" y="2393"/>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05" name="Google Shape;105;p98"/>
              <p:cNvSpPr txBox="1"/>
              <p:nvPr/>
            </p:nvSpPr>
            <p:spPr>
              <a:xfrm rot="-4680000">
                <a:off x="534" y="2391"/>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06" name="Google Shape;106;p98"/>
              <p:cNvSpPr txBox="1"/>
              <p:nvPr/>
            </p:nvSpPr>
            <p:spPr>
              <a:xfrm rot="-4680000">
                <a:off x="563" y="2389"/>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07" name="Google Shape;107;p98"/>
              <p:cNvSpPr txBox="1"/>
              <p:nvPr/>
            </p:nvSpPr>
            <p:spPr>
              <a:xfrm rot="-4620000">
                <a:off x="595" y="2389"/>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08" name="Google Shape;108;p98"/>
              <p:cNvSpPr txBox="1"/>
              <p:nvPr/>
            </p:nvSpPr>
            <p:spPr>
              <a:xfrm rot="-5220000">
                <a:off x="355" y="2413"/>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09" name="Google Shape;109;p98"/>
              <p:cNvSpPr txBox="1"/>
              <p:nvPr/>
            </p:nvSpPr>
            <p:spPr>
              <a:xfrm rot="-5400000">
                <a:off x="385" y="2407"/>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10" name="Google Shape;110;p98"/>
              <p:cNvSpPr txBox="1"/>
              <p:nvPr/>
            </p:nvSpPr>
            <p:spPr>
              <a:xfrm rot="-5340000">
                <a:off x="419" y="2403"/>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11" name="Google Shape;111;p98"/>
              <p:cNvSpPr txBox="1"/>
              <p:nvPr/>
            </p:nvSpPr>
            <p:spPr>
              <a:xfrm rot="-5220000">
                <a:off x="449" y="2399"/>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12" name="Google Shape;112;p98"/>
              <p:cNvSpPr txBox="1"/>
              <p:nvPr/>
            </p:nvSpPr>
            <p:spPr>
              <a:xfrm rot="-6180000">
                <a:off x="206" y="2457"/>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13" name="Google Shape;113;p98"/>
              <p:cNvSpPr txBox="1"/>
              <p:nvPr/>
            </p:nvSpPr>
            <p:spPr>
              <a:xfrm rot="-6240000">
                <a:off x="237" y="2447"/>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14" name="Google Shape;114;p98"/>
              <p:cNvSpPr txBox="1"/>
              <p:nvPr/>
            </p:nvSpPr>
            <p:spPr>
              <a:xfrm rot="-6120000">
                <a:off x="266" y="2437"/>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15" name="Google Shape;115;p98"/>
              <p:cNvSpPr txBox="1"/>
              <p:nvPr/>
            </p:nvSpPr>
            <p:spPr>
              <a:xfrm rot="-5940000">
                <a:off x="293" y="2425"/>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16" name="Google Shape;116;p98"/>
              <p:cNvSpPr txBox="1"/>
              <p:nvPr/>
            </p:nvSpPr>
            <p:spPr>
              <a:xfrm rot="-7380000">
                <a:off x="6" y="2547"/>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17" name="Google Shape;117;p98"/>
              <p:cNvSpPr txBox="1"/>
              <p:nvPr/>
            </p:nvSpPr>
            <p:spPr>
              <a:xfrm rot="-7200000">
                <a:off x="65" y="2515"/>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18" name="Google Shape;118;p98"/>
              <p:cNvSpPr txBox="1"/>
              <p:nvPr/>
            </p:nvSpPr>
            <p:spPr>
              <a:xfrm rot="-6840000">
                <a:off x="92" y="2501"/>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19" name="Google Shape;119;p98"/>
              <p:cNvSpPr txBox="1"/>
              <p:nvPr/>
            </p:nvSpPr>
            <p:spPr>
              <a:xfrm rot="-6840000">
                <a:off x="119" y="2491"/>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20" name="Google Shape;120;p98"/>
              <p:cNvSpPr txBox="1"/>
              <p:nvPr/>
            </p:nvSpPr>
            <p:spPr>
              <a:xfrm rot="-6480000">
                <a:off x="150" y="2477"/>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21" name="Google Shape;121;p98"/>
              <p:cNvSpPr txBox="1"/>
              <p:nvPr/>
            </p:nvSpPr>
            <p:spPr>
              <a:xfrm rot="-1920000">
                <a:off x="0" y="3363"/>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22" name="Google Shape;122;p98"/>
              <p:cNvSpPr txBox="1"/>
              <p:nvPr/>
            </p:nvSpPr>
            <p:spPr>
              <a:xfrm rot="3240000">
                <a:off x="511" y="3478"/>
                <a:ext cx="242"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23" name="Google Shape;123;p98"/>
              <p:cNvSpPr txBox="1"/>
              <p:nvPr/>
            </p:nvSpPr>
            <p:spPr>
              <a:xfrm rot="3240000">
                <a:off x="35" y="2798"/>
                <a:ext cx="242"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24" name="Google Shape;124;p98"/>
              <p:cNvSpPr txBox="1"/>
              <p:nvPr/>
            </p:nvSpPr>
            <p:spPr>
              <a:xfrm rot="-1920000">
                <a:off x="700" y="2851"/>
                <a:ext cx="317"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25" name="Google Shape;125;p98"/>
              <p:cNvSpPr txBox="1"/>
              <p:nvPr/>
            </p:nvSpPr>
            <p:spPr>
              <a:xfrm rot="5880000">
                <a:off x="200" y="3915"/>
                <a:ext cx="138"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26" name="Google Shape;126;p98"/>
              <p:cNvSpPr txBox="1"/>
              <p:nvPr/>
            </p:nvSpPr>
            <p:spPr>
              <a:xfrm rot="6660000">
                <a:off x="45" y="3915"/>
                <a:ext cx="144"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27" name="Google Shape;127;p98"/>
              <p:cNvSpPr txBox="1"/>
              <p:nvPr/>
            </p:nvSpPr>
            <p:spPr>
              <a:xfrm rot="5220000">
                <a:off x="361" y="3893"/>
                <a:ext cx="132"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28" name="Google Shape;128;p98"/>
              <p:cNvSpPr txBox="1"/>
              <p:nvPr/>
            </p:nvSpPr>
            <p:spPr>
              <a:xfrm rot="4500000">
                <a:off x="522" y="3847"/>
                <a:ext cx="132"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29" name="Google Shape;129;p98"/>
              <p:cNvSpPr txBox="1"/>
              <p:nvPr/>
            </p:nvSpPr>
            <p:spPr>
              <a:xfrm rot="3780000">
                <a:off x="670" y="3778"/>
                <a:ext cx="132"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30" name="Google Shape;130;p98"/>
              <p:cNvSpPr txBox="1"/>
              <p:nvPr/>
            </p:nvSpPr>
            <p:spPr>
              <a:xfrm rot="3060000">
                <a:off x="813" y="3688"/>
                <a:ext cx="132"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31" name="Google Shape;131;p98"/>
              <p:cNvSpPr txBox="1"/>
              <p:nvPr/>
            </p:nvSpPr>
            <p:spPr>
              <a:xfrm rot="2040000">
                <a:off x="938" y="3582"/>
                <a:ext cx="132"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32" name="Google Shape;132;p98"/>
              <p:cNvSpPr txBox="1"/>
              <p:nvPr/>
            </p:nvSpPr>
            <p:spPr>
              <a:xfrm rot="-7200000">
                <a:off x="-18" y="2506"/>
                <a:ext cx="132"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33" name="Google Shape;133;p98"/>
              <p:cNvSpPr txBox="1"/>
              <p:nvPr/>
            </p:nvSpPr>
            <p:spPr>
              <a:xfrm rot="-6420000">
                <a:off x="136" y="2433"/>
                <a:ext cx="132"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34" name="Google Shape;134;p98"/>
              <p:cNvSpPr txBox="1"/>
              <p:nvPr/>
            </p:nvSpPr>
            <p:spPr>
              <a:xfrm rot="-4980000">
                <a:off x="447" y="2364"/>
                <a:ext cx="138"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35" name="Google Shape;135;p98"/>
              <p:cNvSpPr txBox="1"/>
              <p:nvPr/>
            </p:nvSpPr>
            <p:spPr>
              <a:xfrm rot="-4320000">
                <a:off x="597" y="2360"/>
                <a:ext cx="150"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36" name="Google Shape;136;p98"/>
              <p:cNvSpPr txBox="1"/>
              <p:nvPr/>
            </p:nvSpPr>
            <p:spPr>
              <a:xfrm rot="-3720000">
                <a:off x="739" y="2385"/>
                <a:ext cx="15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37" name="Google Shape;137;p98"/>
              <p:cNvSpPr txBox="1"/>
              <p:nvPr/>
            </p:nvSpPr>
            <p:spPr>
              <a:xfrm rot="-3240000">
                <a:off x="869" y="2429"/>
                <a:ext cx="167"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38" name="Google Shape;138;p98"/>
              <p:cNvSpPr txBox="1"/>
              <p:nvPr/>
            </p:nvSpPr>
            <p:spPr>
              <a:xfrm rot="-2640000">
                <a:off x="984" y="2497"/>
                <a:ext cx="167"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39" name="Google Shape;139;p98"/>
              <p:cNvSpPr txBox="1"/>
              <p:nvPr/>
            </p:nvSpPr>
            <p:spPr>
              <a:xfrm rot="-2220000">
                <a:off x="1075" y="2585"/>
                <a:ext cx="17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40" name="Google Shape;140;p98"/>
              <p:cNvSpPr txBox="1"/>
              <p:nvPr/>
            </p:nvSpPr>
            <p:spPr>
              <a:xfrm rot="-1740000">
                <a:off x="1147" y="2688"/>
                <a:ext cx="167"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41" name="Google Shape;141;p98"/>
              <p:cNvSpPr txBox="1"/>
              <p:nvPr/>
            </p:nvSpPr>
            <p:spPr>
              <a:xfrm rot="-1200000">
                <a:off x="1198" y="2805"/>
                <a:ext cx="167"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42" name="Google Shape;142;p98"/>
              <p:cNvSpPr txBox="1"/>
              <p:nvPr/>
            </p:nvSpPr>
            <p:spPr>
              <a:xfrm rot="-780000">
                <a:off x="1218" y="2930"/>
                <a:ext cx="167"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43" name="Google Shape;143;p98"/>
              <p:cNvSpPr txBox="1"/>
              <p:nvPr/>
            </p:nvSpPr>
            <p:spPr>
              <a:xfrm rot="-300000">
                <a:off x="1213" y="3066"/>
                <a:ext cx="167"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44" name="Google Shape;144;p98"/>
              <p:cNvSpPr txBox="1"/>
              <p:nvPr/>
            </p:nvSpPr>
            <p:spPr>
              <a:xfrm rot="660000">
                <a:off x="1126" y="3337"/>
                <a:ext cx="150"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45" name="Google Shape;145;p98"/>
              <p:cNvSpPr txBox="1"/>
              <p:nvPr/>
            </p:nvSpPr>
            <p:spPr>
              <a:xfrm rot="1500000">
                <a:off x="1041" y="3465"/>
                <a:ext cx="140"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46" name="Google Shape;146;p98"/>
              <p:cNvSpPr/>
              <p:nvPr/>
            </p:nvSpPr>
            <p:spPr>
              <a:xfrm>
                <a:off x="850" y="3136"/>
                <a:ext cx="204" cy="12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47" name="Google Shape;147;p98"/>
              <p:cNvSpPr/>
              <p:nvPr/>
            </p:nvSpPr>
            <p:spPr>
              <a:xfrm>
                <a:off x="19" y="2722"/>
                <a:ext cx="90" cy="78"/>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48" name="Google Shape;148;p98"/>
              <p:cNvSpPr/>
              <p:nvPr/>
            </p:nvSpPr>
            <p:spPr>
              <a:xfrm>
                <a:off x="97" y="2651"/>
                <a:ext cx="101" cy="89"/>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49" name="Google Shape;149;p98"/>
              <p:cNvSpPr/>
              <p:nvPr/>
            </p:nvSpPr>
            <p:spPr>
              <a:xfrm>
                <a:off x="677" y="3502"/>
                <a:ext cx="83" cy="78"/>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50" name="Google Shape;150;p98"/>
              <p:cNvSpPr/>
              <p:nvPr/>
            </p:nvSpPr>
            <p:spPr>
              <a:xfrm>
                <a:off x="940" y="2782"/>
                <a:ext cx="90" cy="72"/>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51" name="Google Shape;151;p98"/>
              <p:cNvSpPr/>
              <p:nvPr/>
            </p:nvSpPr>
            <p:spPr>
              <a:xfrm>
                <a:off x="898" y="2716"/>
                <a:ext cx="90" cy="84"/>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52" name="Google Shape;152;p98"/>
              <p:cNvSpPr/>
              <p:nvPr/>
            </p:nvSpPr>
            <p:spPr>
              <a:xfrm>
                <a:off x="7" y="3837"/>
                <a:ext cx="6" cy="12"/>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53" name="Google Shape;153;p98"/>
              <p:cNvSpPr/>
              <p:nvPr/>
            </p:nvSpPr>
            <p:spPr>
              <a:xfrm>
                <a:off x="7" y="2555"/>
                <a:ext cx="30" cy="48"/>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54" name="Google Shape;154;p98"/>
              <p:cNvSpPr/>
              <p:nvPr/>
            </p:nvSpPr>
            <p:spPr>
              <a:xfrm>
                <a:off x="7" y="3843"/>
                <a:ext cx="36" cy="66"/>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55" name="Google Shape;155;p98"/>
              <p:cNvSpPr txBox="1"/>
              <p:nvPr/>
            </p:nvSpPr>
            <p:spPr>
              <a:xfrm rot="240000">
                <a:off x="1177" y="3201"/>
                <a:ext cx="16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56" name="Google Shape;156;p98"/>
              <p:cNvSpPr txBox="1"/>
              <p:nvPr/>
            </p:nvSpPr>
            <p:spPr>
              <a:xfrm rot="-5640000">
                <a:off x="290" y="2386"/>
                <a:ext cx="138"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57" name="Google Shape;157;p98"/>
              <p:cNvSpPr/>
              <p:nvPr/>
            </p:nvSpPr>
            <p:spPr>
              <a:xfrm>
                <a:off x="139" y="3573"/>
                <a:ext cx="144" cy="154"/>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58" name="Google Shape;158;p98"/>
              <p:cNvSpPr/>
              <p:nvPr/>
            </p:nvSpPr>
            <p:spPr>
              <a:xfrm rot="-2880000">
                <a:off x="618" y="3550"/>
                <a:ext cx="68" cy="69"/>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59" name="Google Shape;159;p98"/>
              <p:cNvSpPr/>
              <p:nvPr/>
            </p:nvSpPr>
            <p:spPr>
              <a:xfrm>
                <a:off x="235" y="2503"/>
                <a:ext cx="348" cy="1272"/>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60" name="Google Shape;160;p98"/>
              <p:cNvSpPr/>
              <p:nvPr/>
            </p:nvSpPr>
            <p:spPr>
              <a:xfrm rot="-1740000">
                <a:off x="296" y="3047"/>
                <a:ext cx="221" cy="174"/>
              </a:xfrm>
              <a:prstGeom prst="ellipse">
                <a:avLst/>
              </a:prstGeom>
              <a:gradFill>
                <a:gsLst>
                  <a:gs pos="0">
                    <a:srgbClr val="535561"/>
                  </a:gs>
                  <a:gs pos="50000">
                    <a:schemeClr val="dk1"/>
                  </a:gs>
                  <a:gs pos="100000">
                    <a:srgbClr val="535561"/>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grpSp>
      </p:grpSp>
      <p:sp>
        <p:nvSpPr>
          <p:cNvPr id="161" name="Google Shape;161;p98"/>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162" name="Google Shape;162;p98"/>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Arial"/>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folHlink"/>
              </a:buClr>
              <a:buSzPts val="2800"/>
              <a:buFont typeface="Noto Sans Symbols"/>
              <a:buChar char="▪"/>
              <a:defRPr b="0" i="0" sz="2800" u="none" cap="none" strike="noStrike">
                <a:solidFill>
                  <a:schemeClr val="lt1"/>
                </a:solidFill>
                <a:latin typeface="Tahoma"/>
                <a:ea typeface="Tahoma"/>
                <a:cs typeface="Tahoma"/>
                <a:sym typeface="Tahoma"/>
              </a:defRPr>
            </a:lvl2pPr>
            <a:lvl3pPr indent="-350519" lvl="2" marL="1371600" marR="0" rtl="0" algn="l">
              <a:spcBef>
                <a:spcPts val="480"/>
              </a:spcBef>
              <a:spcAft>
                <a:spcPts val="0"/>
              </a:spcAft>
              <a:buClr>
                <a:schemeClr val="hlink"/>
              </a:buClr>
              <a:buSzPts val="1920"/>
              <a:buFont typeface="Arial"/>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folHlink"/>
              </a:buClr>
              <a:buSzPts val="2000"/>
              <a:buFont typeface="Noto Sans Symbols"/>
              <a:buChar char="▪"/>
              <a:defRPr b="0" i="0" sz="2000" u="none" cap="none" strike="noStrike">
                <a:solidFill>
                  <a:schemeClr val="lt1"/>
                </a:solidFill>
                <a:latin typeface="Tahoma"/>
                <a:ea typeface="Tahoma"/>
                <a:cs typeface="Tahoma"/>
                <a:sym typeface="Tahoma"/>
              </a:defRPr>
            </a:lvl4pPr>
            <a:lvl5pPr indent="-330200" lvl="4" marL="2286000" marR="0" rtl="0" algn="l">
              <a:spcBef>
                <a:spcPts val="400"/>
              </a:spcBef>
              <a:spcAft>
                <a:spcPts val="0"/>
              </a:spcAft>
              <a:buClr>
                <a:schemeClr val="hlink"/>
              </a:buClr>
              <a:buSzPts val="1600"/>
              <a:buFont typeface="Arial"/>
              <a:buChar char="►"/>
              <a:defRPr b="0" i="0" sz="2000" u="none" cap="none" strike="noStrike">
                <a:solidFill>
                  <a:schemeClr val="lt1"/>
                </a:solidFill>
                <a:latin typeface="Tahoma"/>
                <a:ea typeface="Tahoma"/>
                <a:cs typeface="Tahoma"/>
                <a:sym typeface="Tahoma"/>
              </a:defRPr>
            </a:lvl5pPr>
            <a:lvl6pPr indent="-330200" lvl="5" marL="2743200" marR="0" rtl="0" algn="l">
              <a:spcBef>
                <a:spcPts val="400"/>
              </a:spcBef>
              <a:spcAft>
                <a:spcPts val="0"/>
              </a:spcAft>
              <a:buClr>
                <a:schemeClr val="hlink"/>
              </a:buClr>
              <a:buSzPts val="1600"/>
              <a:buFont typeface="Arial"/>
              <a:buChar char="►"/>
              <a:defRPr b="0" i="0" sz="2000" u="none" cap="none" strike="noStrike">
                <a:solidFill>
                  <a:schemeClr val="lt1"/>
                </a:solidFill>
                <a:latin typeface="Tahoma"/>
                <a:ea typeface="Tahoma"/>
                <a:cs typeface="Tahoma"/>
                <a:sym typeface="Tahoma"/>
              </a:defRPr>
            </a:lvl6pPr>
            <a:lvl7pPr indent="-330200" lvl="6" marL="3200400" marR="0" rtl="0" algn="l">
              <a:spcBef>
                <a:spcPts val="400"/>
              </a:spcBef>
              <a:spcAft>
                <a:spcPts val="0"/>
              </a:spcAft>
              <a:buClr>
                <a:schemeClr val="hlink"/>
              </a:buClr>
              <a:buSzPts val="1600"/>
              <a:buFont typeface="Arial"/>
              <a:buChar char="►"/>
              <a:defRPr b="0" i="0" sz="2000" u="none" cap="none" strike="noStrike">
                <a:solidFill>
                  <a:schemeClr val="lt1"/>
                </a:solidFill>
                <a:latin typeface="Tahoma"/>
                <a:ea typeface="Tahoma"/>
                <a:cs typeface="Tahoma"/>
                <a:sym typeface="Tahoma"/>
              </a:defRPr>
            </a:lvl7pPr>
            <a:lvl8pPr indent="-330200" lvl="7" marL="3657600" marR="0" rtl="0" algn="l">
              <a:spcBef>
                <a:spcPts val="400"/>
              </a:spcBef>
              <a:spcAft>
                <a:spcPts val="0"/>
              </a:spcAft>
              <a:buClr>
                <a:schemeClr val="hlink"/>
              </a:buClr>
              <a:buSzPts val="1600"/>
              <a:buFont typeface="Arial"/>
              <a:buChar char="►"/>
              <a:defRPr b="0" i="0" sz="2000" u="none" cap="none" strike="noStrike">
                <a:solidFill>
                  <a:schemeClr val="lt1"/>
                </a:solidFill>
                <a:latin typeface="Tahoma"/>
                <a:ea typeface="Tahoma"/>
                <a:cs typeface="Tahoma"/>
                <a:sym typeface="Tahoma"/>
              </a:defRPr>
            </a:lvl8pPr>
            <a:lvl9pPr indent="-330200" lvl="8" marL="4114800" marR="0" rtl="0" algn="l">
              <a:spcBef>
                <a:spcPts val="400"/>
              </a:spcBef>
              <a:spcAft>
                <a:spcPts val="0"/>
              </a:spcAft>
              <a:buClr>
                <a:schemeClr val="hlink"/>
              </a:buClr>
              <a:buSzPts val="1600"/>
              <a:buFont typeface="Arial"/>
              <a:buChar char="►"/>
              <a:defRPr b="0" i="0" sz="2000" u="none" cap="none" strike="noStrike">
                <a:solidFill>
                  <a:schemeClr val="lt1"/>
                </a:solidFill>
                <a:latin typeface="Tahoma"/>
                <a:ea typeface="Tahoma"/>
                <a:cs typeface="Tahoma"/>
                <a:sym typeface="Tahoma"/>
              </a:defRPr>
            </a:lvl9pPr>
          </a:lstStyle>
          <a:p/>
        </p:txBody>
      </p:sp>
      <p:sp>
        <p:nvSpPr>
          <p:cNvPr id="163" name="Google Shape;163;p98"/>
          <p:cNvSpPr txBox="1"/>
          <p:nvPr>
            <p:ph idx="10" type="dt"/>
          </p:nvPr>
        </p:nvSpPr>
        <p:spPr>
          <a:xfrm>
            <a:off x="304800" y="6248400"/>
            <a:ext cx="2286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lt1"/>
                </a:solidFill>
                <a:latin typeface="Tahoma"/>
                <a:ea typeface="Tahoma"/>
                <a:cs typeface="Tahoma"/>
                <a:sym typeface="Tahoma"/>
              </a:defRPr>
            </a:lvl1pPr>
            <a:lvl2pPr lvl="1"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164" name="Google Shape;164;p9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lt1"/>
                </a:solidFill>
                <a:latin typeface="Tahoma"/>
                <a:ea typeface="Tahoma"/>
                <a:cs typeface="Tahoma"/>
                <a:sym typeface="Tahoma"/>
              </a:defRPr>
            </a:lvl1pPr>
            <a:lvl2pPr lvl="1"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165" name="Google Shape;165;p98"/>
          <p:cNvSpPr txBox="1"/>
          <p:nvPr>
            <p:ph idx="12" type="sldNum"/>
          </p:nvPr>
        </p:nvSpPr>
        <p:spPr>
          <a:xfrm>
            <a:off x="6553200" y="6248400"/>
            <a:ext cx="2286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SzPts val="1000"/>
              <a:buFont typeface="Tahoma"/>
              <a:buNone/>
              <a:defRPr b="0" i="0" sz="1000" u="none">
                <a:solidFill>
                  <a:schemeClr val="lt1"/>
                </a:solidFill>
                <a:latin typeface="Tahoma"/>
                <a:ea typeface="Tahoma"/>
                <a:cs typeface="Tahoma"/>
                <a:sym typeface="Tahoma"/>
              </a:defRPr>
            </a:lvl1pPr>
            <a:lvl2pPr indent="0" lvl="1" marL="0" marR="0" rtl="0" algn="r">
              <a:lnSpc>
                <a:spcPct val="100000"/>
              </a:lnSpc>
              <a:spcBef>
                <a:spcPts val="0"/>
              </a:spcBef>
              <a:spcAft>
                <a:spcPts val="0"/>
              </a:spcAft>
              <a:buClr>
                <a:schemeClr val="lt1"/>
              </a:buClr>
              <a:buSzPts val="1000"/>
              <a:buFont typeface="Tahoma"/>
              <a:buNone/>
              <a:defRPr b="0" i="0" sz="1000" u="none">
                <a:solidFill>
                  <a:schemeClr val="lt1"/>
                </a:solidFill>
                <a:latin typeface="Tahoma"/>
                <a:ea typeface="Tahoma"/>
                <a:cs typeface="Tahoma"/>
                <a:sym typeface="Tahoma"/>
              </a:defRPr>
            </a:lvl2pPr>
            <a:lvl3pPr indent="0" lvl="2" marL="0" marR="0" rtl="0" algn="r">
              <a:lnSpc>
                <a:spcPct val="100000"/>
              </a:lnSpc>
              <a:spcBef>
                <a:spcPts val="0"/>
              </a:spcBef>
              <a:spcAft>
                <a:spcPts val="0"/>
              </a:spcAft>
              <a:buClr>
                <a:schemeClr val="lt1"/>
              </a:buClr>
              <a:buSzPts val="1000"/>
              <a:buFont typeface="Tahoma"/>
              <a:buNone/>
              <a:defRPr b="0" i="0" sz="1000" u="none">
                <a:solidFill>
                  <a:schemeClr val="lt1"/>
                </a:solidFill>
                <a:latin typeface="Tahoma"/>
                <a:ea typeface="Tahoma"/>
                <a:cs typeface="Tahoma"/>
                <a:sym typeface="Tahoma"/>
              </a:defRPr>
            </a:lvl3pPr>
            <a:lvl4pPr indent="0" lvl="3" marL="0" marR="0" rtl="0" algn="r">
              <a:lnSpc>
                <a:spcPct val="100000"/>
              </a:lnSpc>
              <a:spcBef>
                <a:spcPts val="0"/>
              </a:spcBef>
              <a:spcAft>
                <a:spcPts val="0"/>
              </a:spcAft>
              <a:buClr>
                <a:schemeClr val="lt1"/>
              </a:buClr>
              <a:buSzPts val="1000"/>
              <a:buFont typeface="Tahoma"/>
              <a:buNone/>
              <a:defRPr b="0" i="0" sz="1000" u="none">
                <a:solidFill>
                  <a:schemeClr val="lt1"/>
                </a:solidFill>
                <a:latin typeface="Tahoma"/>
                <a:ea typeface="Tahoma"/>
                <a:cs typeface="Tahoma"/>
                <a:sym typeface="Tahoma"/>
              </a:defRPr>
            </a:lvl4pPr>
            <a:lvl5pPr indent="0" lvl="4" marL="0" marR="0" rtl="0" algn="r">
              <a:lnSpc>
                <a:spcPct val="100000"/>
              </a:lnSpc>
              <a:spcBef>
                <a:spcPts val="0"/>
              </a:spcBef>
              <a:spcAft>
                <a:spcPts val="0"/>
              </a:spcAft>
              <a:buClr>
                <a:schemeClr val="lt1"/>
              </a:buClr>
              <a:buSzPts val="1000"/>
              <a:buFont typeface="Tahoma"/>
              <a:buNone/>
              <a:defRPr b="0" i="0" sz="1000" u="none">
                <a:solidFill>
                  <a:schemeClr val="lt1"/>
                </a:solidFill>
                <a:latin typeface="Tahoma"/>
                <a:ea typeface="Tahoma"/>
                <a:cs typeface="Tahoma"/>
                <a:sym typeface="Tahoma"/>
              </a:defRPr>
            </a:lvl5pPr>
            <a:lvl6pPr indent="0" lvl="5" marL="0" marR="0" rtl="0" algn="r">
              <a:lnSpc>
                <a:spcPct val="100000"/>
              </a:lnSpc>
              <a:spcBef>
                <a:spcPts val="0"/>
              </a:spcBef>
              <a:spcAft>
                <a:spcPts val="0"/>
              </a:spcAft>
              <a:buClr>
                <a:schemeClr val="lt1"/>
              </a:buClr>
              <a:buSzPts val="1000"/>
              <a:buFont typeface="Tahoma"/>
              <a:buNone/>
              <a:defRPr b="0" i="0" sz="1000" u="none">
                <a:solidFill>
                  <a:schemeClr val="lt1"/>
                </a:solidFill>
                <a:latin typeface="Tahoma"/>
                <a:ea typeface="Tahoma"/>
                <a:cs typeface="Tahoma"/>
                <a:sym typeface="Tahoma"/>
              </a:defRPr>
            </a:lvl6pPr>
            <a:lvl7pPr indent="0" lvl="6" marL="0" marR="0" rtl="0" algn="r">
              <a:lnSpc>
                <a:spcPct val="100000"/>
              </a:lnSpc>
              <a:spcBef>
                <a:spcPts val="0"/>
              </a:spcBef>
              <a:spcAft>
                <a:spcPts val="0"/>
              </a:spcAft>
              <a:buClr>
                <a:schemeClr val="lt1"/>
              </a:buClr>
              <a:buSzPts val="1000"/>
              <a:buFont typeface="Tahoma"/>
              <a:buNone/>
              <a:defRPr b="0" i="0" sz="1000" u="none">
                <a:solidFill>
                  <a:schemeClr val="lt1"/>
                </a:solidFill>
                <a:latin typeface="Tahoma"/>
                <a:ea typeface="Tahoma"/>
                <a:cs typeface="Tahoma"/>
                <a:sym typeface="Tahoma"/>
              </a:defRPr>
            </a:lvl7pPr>
            <a:lvl8pPr indent="0" lvl="7" marL="0" marR="0" rtl="0" algn="r">
              <a:lnSpc>
                <a:spcPct val="100000"/>
              </a:lnSpc>
              <a:spcBef>
                <a:spcPts val="0"/>
              </a:spcBef>
              <a:spcAft>
                <a:spcPts val="0"/>
              </a:spcAft>
              <a:buClr>
                <a:schemeClr val="lt1"/>
              </a:buClr>
              <a:buSzPts val="1000"/>
              <a:buFont typeface="Tahoma"/>
              <a:buNone/>
              <a:defRPr b="0" i="0" sz="1000" u="none">
                <a:solidFill>
                  <a:schemeClr val="lt1"/>
                </a:solidFill>
                <a:latin typeface="Tahoma"/>
                <a:ea typeface="Tahoma"/>
                <a:cs typeface="Tahoma"/>
                <a:sym typeface="Tahoma"/>
              </a:defRPr>
            </a:lvl8pPr>
            <a:lvl9pPr indent="0" lvl="8" marL="0" marR="0" rtl="0" algn="r">
              <a:lnSpc>
                <a:spcPct val="100000"/>
              </a:lnSpc>
              <a:spcBef>
                <a:spcPts val="0"/>
              </a:spcBef>
              <a:spcAft>
                <a:spcPts val="0"/>
              </a:spcAft>
              <a:buClr>
                <a:schemeClr val="lt1"/>
              </a:buClr>
              <a:buSzPts val="1000"/>
              <a:buFont typeface="Tahoma"/>
              <a:buNone/>
              <a:defRPr b="0" i="0" sz="1000" u="non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rgbClr val="525462"/>
            </a:gs>
          </a:gsLst>
          <a:lin ang="5400000" scaled="0"/>
        </a:gradFill>
      </p:bgPr>
    </p:bg>
    <p:spTree>
      <p:nvGrpSpPr>
        <p:cNvPr id="172" name="Shape 172"/>
        <p:cNvGrpSpPr/>
        <p:nvPr/>
      </p:nvGrpSpPr>
      <p:grpSpPr>
        <a:xfrm>
          <a:off x="0" y="0"/>
          <a:ext cx="0" cy="0"/>
          <a:chOff x="0" y="0"/>
          <a:chExt cx="0" cy="0"/>
        </a:xfrm>
      </p:grpSpPr>
      <p:grpSp>
        <p:nvGrpSpPr>
          <p:cNvPr id="173" name="Google Shape;173;p100"/>
          <p:cNvGrpSpPr/>
          <p:nvPr/>
        </p:nvGrpSpPr>
        <p:grpSpPr>
          <a:xfrm>
            <a:off x="3998" y="1422400"/>
            <a:ext cx="9143177" cy="5435600"/>
            <a:chOff x="3" y="896"/>
            <a:chExt cx="5759" cy="3424"/>
          </a:xfrm>
        </p:grpSpPr>
        <p:grpSp>
          <p:nvGrpSpPr>
            <p:cNvPr id="174" name="Google Shape;174;p100"/>
            <p:cNvGrpSpPr/>
            <p:nvPr/>
          </p:nvGrpSpPr>
          <p:grpSpPr>
            <a:xfrm>
              <a:off x="20" y="896"/>
              <a:ext cx="5742" cy="3424"/>
              <a:chOff x="20" y="896"/>
              <a:chExt cx="5742" cy="3424"/>
            </a:xfrm>
          </p:grpSpPr>
          <p:sp>
            <p:nvSpPr>
              <p:cNvPr id="175" name="Google Shape;175;p100"/>
              <p:cNvSpPr/>
              <p:nvPr/>
            </p:nvSpPr>
            <p:spPr>
              <a:xfrm>
                <a:off x="1399" y="1116"/>
                <a:ext cx="2815" cy="2110"/>
              </a:xfrm>
              <a:custGeom>
                <a:rect b="b" l="l" r="r" t="t"/>
                <a:pathLst>
                  <a:path extrusionOk="0" h="2110" w="2815">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76" name="Google Shape;176;p100"/>
              <p:cNvSpPr/>
              <p:nvPr/>
            </p:nvSpPr>
            <p:spPr>
              <a:xfrm>
                <a:off x="672" y="1116"/>
                <a:ext cx="3966" cy="2366"/>
              </a:xfrm>
              <a:custGeom>
                <a:rect b="b" l="l" r="r" t="t"/>
                <a:pathLst>
                  <a:path extrusionOk="0" h="2366" w="39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77" name="Google Shape;177;p100"/>
              <p:cNvSpPr/>
              <p:nvPr/>
            </p:nvSpPr>
            <p:spPr>
              <a:xfrm>
                <a:off x="20" y="1069"/>
                <a:ext cx="5732" cy="3107"/>
              </a:xfrm>
              <a:custGeom>
                <a:rect b="b" l="l" r="r" t="t"/>
                <a:pathLst>
                  <a:path extrusionOk="0" h="3107" w="5732">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78" name="Google Shape;178;p100"/>
              <p:cNvSpPr/>
              <p:nvPr/>
            </p:nvSpPr>
            <p:spPr>
              <a:xfrm>
                <a:off x="242" y="1145"/>
                <a:ext cx="5512" cy="2760"/>
              </a:xfrm>
              <a:custGeom>
                <a:rect b="b" l="l" r="r" t="t"/>
                <a:pathLst>
                  <a:path extrusionOk="0" h="2760" w="5512">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79" name="Google Shape;179;p100"/>
              <p:cNvSpPr/>
              <p:nvPr/>
            </p:nvSpPr>
            <p:spPr>
              <a:xfrm>
                <a:off x="4840" y="984"/>
                <a:ext cx="790" cy="1189"/>
              </a:xfrm>
              <a:custGeom>
                <a:rect b="b" l="l" r="r" t="t"/>
                <a:pathLst>
                  <a:path extrusionOk="0" h="1189" w="790">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cap="flat" cmpd="sng" w="152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80" name="Google Shape;180;p100"/>
              <p:cNvSpPr/>
              <p:nvPr/>
            </p:nvSpPr>
            <p:spPr>
              <a:xfrm>
                <a:off x="5173" y="896"/>
                <a:ext cx="579" cy="1117"/>
              </a:xfrm>
              <a:custGeom>
                <a:rect b="b" l="l" r="r" t="t"/>
                <a:pathLst>
                  <a:path extrusionOk="0" h="1117" w="579">
                    <a:moveTo>
                      <a:pt x="0" y="0"/>
                    </a:moveTo>
                    <a:lnTo>
                      <a:pt x="128" y="328"/>
                    </a:lnTo>
                    <a:lnTo>
                      <a:pt x="9" y="659"/>
                    </a:lnTo>
                    <a:lnTo>
                      <a:pt x="40" y="763"/>
                    </a:lnTo>
                    <a:lnTo>
                      <a:pt x="234" y="739"/>
                    </a:lnTo>
                    <a:lnTo>
                      <a:pt x="344" y="1055"/>
                    </a:lnTo>
                    <a:lnTo>
                      <a:pt x="579" y="1117"/>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81" name="Google Shape;181;p100"/>
              <p:cNvSpPr/>
              <p:nvPr/>
            </p:nvSpPr>
            <p:spPr>
              <a:xfrm>
                <a:off x="3291" y="968"/>
                <a:ext cx="2471" cy="2396"/>
              </a:xfrm>
              <a:custGeom>
                <a:rect b="b" l="l" r="r" t="t"/>
                <a:pathLst>
                  <a:path extrusionOk="0" h="2396" w="2471">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cap="flat" cmpd="sng" w="165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82" name="Google Shape;182;p100"/>
              <p:cNvSpPr/>
              <p:nvPr/>
            </p:nvSpPr>
            <p:spPr>
              <a:xfrm>
                <a:off x="2366" y="1067"/>
                <a:ext cx="1399" cy="1349"/>
              </a:xfrm>
              <a:custGeom>
                <a:rect b="b" l="l" r="r" t="t"/>
                <a:pathLst>
                  <a:path extrusionOk="0" h="1349" w="139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83" name="Google Shape;183;p100"/>
              <p:cNvSpPr/>
              <p:nvPr/>
            </p:nvSpPr>
            <p:spPr>
              <a:xfrm>
                <a:off x="4275" y="2031"/>
                <a:ext cx="1256" cy="810"/>
              </a:xfrm>
              <a:custGeom>
                <a:rect b="b" l="l" r="r" t="t"/>
                <a:pathLst>
                  <a:path extrusionOk="0" h="810" w="1256">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84" name="Google Shape;184;p100"/>
              <p:cNvSpPr/>
              <p:nvPr/>
            </p:nvSpPr>
            <p:spPr>
              <a:xfrm>
                <a:off x="2914" y="3476"/>
                <a:ext cx="2848" cy="788"/>
              </a:xfrm>
              <a:custGeom>
                <a:rect b="b" l="l" r="r" t="t"/>
                <a:pathLst>
                  <a:path extrusionOk="0" h="788" w="284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85" name="Google Shape;185;p100"/>
              <p:cNvSpPr/>
              <p:nvPr/>
            </p:nvSpPr>
            <p:spPr>
              <a:xfrm>
                <a:off x="5443" y="922"/>
                <a:ext cx="319" cy="854"/>
              </a:xfrm>
              <a:custGeom>
                <a:rect b="b" l="l" r="r" t="t"/>
                <a:pathLst>
                  <a:path extrusionOk="0" h="854" w="319">
                    <a:moveTo>
                      <a:pt x="0" y="0"/>
                    </a:moveTo>
                    <a:lnTo>
                      <a:pt x="106" y="313"/>
                    </a:lnTo>
                    <a:lnTo>
                      <a:pt x="106" y="634"/>
                    </a:lnTo>
                    <a:lnTo>
                      <a:pt x="268" y="854"/>
                    </a:lnTo>
                    <a:lnTo>
                      <a:pt x="278" y="577"/>
                    </a:lnTo>
                    <a:lnTo>
                      <a:pt x="238" y="400"/>
                    </a:lnTo>
                    <a:lnTo>
                      <a:pt x="319" y="240"/>
                    </a:lnTo>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86" name="Google Shape;186;p100"/>
              <p:cNvSpPr/>
              <p:nvPr/>
            </p:nvSpPr>
            <p:spPr>
              <a:xfrm>
                <a:off x="4954" y="3568"/>
                <a:ext cx="646" cy="392"/>
              </a:xfrm>
              <a:custGeom>
                <a:rect b="b" l="l" r="r" t="t"/>
                <a:pathLst>
                  <a:path extrusionOk="0" h="392" w="646">
                    <a:moveTo>
                      <a:pt x="504" y="0"/>
                    </a:moveTo>
                    <a:lnTo>
                      <a:pt x="320" y="61"/>
                    </a:lnTo>
                    <a:lnTo>
                      <a:pt x="238" y="109"/>
                    </a:lnTo>
                    <a:lnTo>
                      <a:pt x="144" y="216"/>
                    </a:lnTo>
                    <a:lnTo>
                      <a:pt x="0" y="392"/>
                    </a:lnTo>
                    <a:lnTo>
                      <a:pt x="360" y="263"/>
                    </a:lnTo>
                    <a:lnTo>
                      <a:pt x="432" y="182"/>
                    </a:lnTo>
                    <a:lnTo>
                      <a:pt x="646" y="142"/>
                    </a:lnTo>
                    <a:lnTo>
                      <a:pt x="504" y="0"/>
                    </a:lnTo>
                    <a:close/>
                  </a:path>
                </a:pathLst>
              </a:custGeom>
              <a:noFill/>
              <a:ln cap="flat" cmpd="sng" w="177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87" name="Google Shape;187;p100"/>
              <p:cNvSpPr/>
              <p:nvPr/>
            </p:nvSpPr>
            <p:spPr>
              <a:xfrm>
                <a:off x="50" y="2400"/>
                <a:ext cx="2736" cy="1920"/>
              </a:xfrm>
              <a:custGeom>
                <a:rect b="b" l="l" r="r" t="t"/>
                <a:pathLst>
                  <a:path extrusionOk="0" h="1920" w="2736">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grpSp>
        <p:grpSp>
          <p:nvGrpSpPr>
            <p:cNvPr id="188" name="Google Shape;188;p100"/>
            <p:cNvGrpSpPr/>
            <p:nvPr/>
          </p:nvGrpSpPr>
          <p:grpSpPr>
            <a:xfrm>
              <a:off x="3" y="2293"/>
              <a:ext cx="1382" cy="1698"/>
              <a:chOff x="3" y="2293"/>
              <a:chExt cx="1382" cy="1698"/>
            </a:xfrm>
          </p:grpSpPr>
          <p:sp>
            <p:nvSpPr>
              <p:cNvPr id="189" name="Google Shape;189;p100"/>
              <p:cNvSpPr txBox="1"/>
              <p:nvPr/>
            </p:nvSpPr>
            <p:spPr>
              <a:xfrm rot="6780000">
                <a:off x="63" y="3881"/>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90" name="Google Shape;190;p100"/>
              <p:cNvSpPr txBox="1"/>
              <p:nvPr/>
            </p:nvSpPr>
            <p:spPr>
              <a:xfrm rot="6780000">
                <a:off x="33" y="3879"/>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91" name="Google Shape;191;p100"/>
              <p:cNvSpPr txBox="1"/>
              <p:nvPr/>
            </p:nvSpPr>
            <p:spPr>
              <a:xfrm rot="6780000">
                <a:off x="7" y="3873"/>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92" name="Google Shape;192;p100"/>
              <p:cNvSpPr txBox="1"/>
              <p:nvPr/>
            </p:nvSpPr>
            <p:spPr>
              <a:xfrm rot="5940000">
                <a:off x="209" y="3883"/>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93" name="Google Shape;193;p100"/>
              <p:cNvSpPr txBox="1"/>
              <p:nvPr/>
            </p:nvSpPr>
            <p:spPr>
              <a:xfrm rot="5940000">
                <a:off x="183" y="3887"/>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94" name="Google Shape;194;p100"/>
              <p:cNvSpPr txBox="1"/>
              <p:nvPr/>
            </p:nvSpPr>
            <p:spPr>
              <a:xfrm rot="6240000">
                <a:off x="153" y="3887"/>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95" name="Google Shape;195;p100"/>
              <p:cNvSpPr txBox="1"/>
              <p:nvPr/>
            </p:nvSpPr>
            <p:spPr>
              <a:xfrm rot="6180000">
                <a:off x="123" y="3885"/>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96" name="Google Shape;196;p100"/>
              <p:cNvSpPr txBox="1"/>
              <p:nvPr/>
            </p:nvSpPr>
            <p:spPr>
              <a:xfrm rot="5340000">
                <a:off x="363" y="3867"/>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97" name="Google Shape;197;p100"/>
              <p:cNvSpPr txBox="1"/>
              <p:nvPr/>
            </p:nvSpPr>
            <p:spPr>
              <a:xfrm rot="5340000">
                <a:off x="333" y="3871"/>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98" name="Google Shape;198;p100"/>
              <p:cNvSpPr txBox="1"/>
              <p:nvPr/>
            </p:nvSpPr>
            <p:spPr>
              <a:xfrm rot="5580000">
                <a:off x="303" y="3875"/>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199" name="Google Shape;199;p100"/>
              <p:cNvSpPr txBox="1"/>
              <p:nvPr/>
            </p:nvSpPr>
            <p:spPr>
              <a:xfrm rot="5700000">
                <a:off x="271" y="3881"/>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00" name="Google Shape;200;p100"/>
              <p:cNvSpPr txBox="1"/>
              <p:nvPr/>
            </p:nvSpPr>
            <p:spPr>
              <a:xfrm rot="4680000">
                <a:off x="517" y="3827"/>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01" name="Google Shape;201;p100"/>
              <p:cNvSpPr txBox="1"/>
              <p:nvPr/>
            </p:nvSpPr>
            <p:spPr>
              <a:xfrm rot="4920000">
                <a:off x="486" y="3833"/>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02" name="Google Shape;202;p100"/>
              <p:cNvSpPr txBox="1"/>
              <p:nvPr/>
            </p:nvSpPr>
            <p:spPr>
              <a:xfrm rot="4920000">
                <a:off x="456" y="3847"/>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03" name="Google Shape;203;p100"/>
              <p:cNvSpPr txBox="1"/>
              <p:nvPr/>
            </p:nvSpPr>
            <p:spPr>
              <a:xfrm rot="5040000">
                <a:off x="427" y="3849"/>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04" name="Google Shape;204;p100"/>
              <p:cNvSpPr txBox="1"/>
              <p:nvPr/>
            </p:nvSpPr>
            <p:spPr>
              <a:xfrm rot="3780000">
                <a:off x="664" y="3761"/>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05" name="Google Shape;205;p100"/>
              <p:cNvSpPr txBox="1"/>
              <p:nvPr/>
            </p:nvSpPr>
            <p:spPr>
              <a:xfrm rot="3780000">
                <a:off x="634" y="3779"/>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06" name="Google Shape;206;p100"/>
              <p:cNvSpPr txBox="1"/>
              <p:nvPr/>
            </p:nvSpPr>
            <p:spPr>
              <a:xfrm rot="4080000">
                <a:off x="606" y="3789"/>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07" name="Google Shape;207;p100"/>
              <p:cNvSpPr txBox="1"/>
              <p:nvPr/>
            </p:nvSpPr>
            <p:spPr>
              <a:xfrm rot="4320000">
                <a:off x="575" y="3803"/>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08" name="Google Shape;208;p100"/>
              <p:cNvSpPr txBox="1"/>
              <p:nvPr/>
            </p:nvSpPr>
            <p:spPr>
              <a:xfrm rot="3360000">
                <a:off x="800" y="3681"/>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09" name="Google Shape;209;p100"/>
              <p:cNvSpPr txBox="1"/>
              <p:nvPr/>
            </p:nvSpPr>
            <p:spPr>
              <a:xfrm rot="3360000">
                <a:off x="772" y="3697"/>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10" name="Google Shape;210;p100"/>
              <p:cNvSpPr txBox="1"/>
              <p:nvPr/>
            </p:nvSpPr>
            <p:spPr>
              <a:xfrm rot="3360000">
                <a:off x="746" y="3715"/>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11" name="Google Shape;211;p100"/>
              <p:cNvSpPr txBox="1"/>
              <p:nvPr/>
            </p:nvSpPr>
            <p:spPr>
              <a:xfrm rot="3780000">
                <a:off x="717" y="3733"/>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12" name="Google Shape;212;p100"/>
              <p:cNvSpPr txBox="1"/>
              <p:nvPr/>
            </p:nvSpPr>
            <p:spPr>
              <a:xfrm rot="2280000">
                <a:off x="923" y="3587"/>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13" name="Google Shape;213;p100"/>
              <p:cNvSpPr txBox="1"/>
              <p:nvPr/>
            </p:nvSpPr>
            <p:spPr>
              <a:xfrm rot="2280000">
                <a:off x="899" y="3606"/>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14" name="Google Shape;214;p100"/>
              <p:cNvSpPr txBox="1"/>
              <p:nvPr/>
            </p:nvSpPr>
            <p:spPr>
              <a:xfrm rot="2700000">
                <a:off x="905" y="3597"/>
                <a:ext cx="12" cy="6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15" name="Google Shape;215;p100"/>
              <p:cNvSpPr txBox="1"/>
              <p:nvPr/>
            </p:nvSpPr>
            <p:spPr>
              <a:xfrm rot="2700000">
                <a:off x="876" y="3618"/>
                <a:ext cx="12" cy="6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16" name="Google Shape;216;p100"/>
              <p:cNvSpPr txBox="1"/>
              <p:nvPr/>
            </p:nvSpPr>
            <p:spPr>
              <a:xfrm rot="1500000">
                <a:off x="1027" y="3473"/>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17" name="Google Shape;217;p100"/>
              <p:cNvSpPr txBox="1"/>
              <p:nvPr/>
            </p:nvSpPr>
            <p:spPr>
              <a:xfrm rot="1500000">
                <a:off x="1009" y="3497"/>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18" name="Google Shape;218;p100"/>
              <p:cNvSpPr txBox="1"/>
              <p:nvPr/>
            </p:nvSpPr>
            <p:spPr>
              <a:xfrm rot="1740000">
                <a:off x="990" y="3519"/>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19" name="Google Shape;219;p100"/>
              <p:cNvSpPr txBox="1"/>
              <p:nvPr/>
            </p:nvSpPr>
            <p:spPr>
              <a:xfrm rot="1740000">
                <a:off x="969" y="3544"/>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20" name="Google Shape;220;p100"/>
              <p:cNvSpPr txBox="1"/>
              <p:nvPr/>
            </p:nvSpPr>
            <p:spPr>
              <a:xfrm rot="840000">
                <a:off x="1113" y="3355"/>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21" name="Google Shape;221;p100"/>
              <p:cNvSpPr txBox="1"/>
              <p:nvPr/>
            </p:nvSpPr>
            <p:spPr>
              <a:xfrm rot="840000">
                <a:off x="1100" y="3378"/>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22" name="Google Shape;222;p100"/>
              <p:cNvSpPr txBox="1"/>
              <p:nvPr/>
            </p:nvSpPr>
            <p:spPr>
              <a:xfrm rot="1260000">
                <a:off x="1086" y="3404"/>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23" name="Google Shape;223;p100"/>
              <p:cNvSpPr txBox="1"/>
              <p:nvPr/>
            </p:nvSpPr>
            <p:spPr>
              <a:xfrm rot="1260000">
                <a:off x="1064" y="3425"/>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24" name="Google Shape;224;p100"/>
              <p:cNvSpPr txBox="1"/>
              <p:nvPr/>
            </p:nvSpPr>
            <p:spPr>
              <a:xfrm rot="420000">
                <a:off x="1172" y="3225"/>
                <a:ext cx="8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25" name="Google Shape;225;p100"/>
              <p:cNvSpPr txBox="1"/>
              <p:nvPr/>
            </p:nvSpPr>
            <p:spPr>
              <a:xfrm rot="540000">
                <a:off x="1162" y="3250"/>
                <a:ext cx="8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26" name="Google Shape;226;p100"/>
              <p:cNvSpPr txBox="1"/>
              <p:nvPr/>
            </p:nvSpPr>
            <p:spPr>
              <a:xfrm rot="720000">
                <a:off x="1154" y="3276"/>
                <a:ext cx="8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27" name="Google Shape;227;p100"/>
              <p:cNvSpPr txBox="1"/>
              <p:nvPr/>
            </p:nvSpPr>
            <p:spPr>
              <a:xfrm rot="720000">
                <a:off x="1141" y="3304"/>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28" name="Google Shape;228;p100"/>
              <p:cNvSpPr txBox="1"/>
              <p:nvPr/>
            </p:nvSpPr>
            <p:spPr>
              <a:xfrm rot="-300000">
                <a:off x="1211" y="3096"/>
                <a:ext cx="8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29" name="Google Shape;229;p100"/>
              <p:cNvSpPr txBox="1"/>
              <p:nvPr/>
            </p:nvSpPr>
            <p:spPr>
              <a:xfrm rot="-60000">
                <a:off x="1201" y="3122"/>
                <a:ext cx="8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30" name="Google Shape;230;p100"/>
              <p:cNvSpPr txBox="1"/>
              <p:nvPr/>
            </p:nvSpPr>
            <p:spPr>
              <a:xfrm rot="-60000">
                <a:off x="1200" y="3147"/>
                <a:ext cx="8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31" name="Google Shape;231;p100"/>
              <p:cNvSpPr txBox="1"/>
              <p:nvPr/>
            </p:nvSpPr>
            <p:spPr>
              <a:xfrm rot="180000">
                <a:off x="1189" y="3173"/>
                <a:ext cx="8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32" name="Google Shape;232;p100"/>
              <p:cNvSpPr txBox="1"/>
              <p:nvPr/>
            </p:nvSpPr>
            <p:spPr>
              <a:xfrm rot="-720000">
                <a:off x="1219" y="2965"/>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33" name="Google Shape;233;p100"/>
              <p:cNvSpPr txBox="1"/>
              <p:nvPr/>
            </p:nvSpPr>
            <p:spPr>
              <a:xfrm rot="-540000">
                <a:off x="1220" y="2991"/>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34" name="Google Shape;234;p100"/>
              <p:cNvSpPr txBox="1"/>
              <p:nvPr/>
            </p:nvSpPr>
            <p:spPr>
              <a:xfrm rot="-540000">
                <a:off x="1220" y="3015"/>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35" name="Google Shape;235;p100"/>
              <p:cNvSpPr txBox="1"/>
              <p:nvPr/>
            </p:nvSpPr>
            <p:spPr>
              <a:xfrm rot="-300000">
                <a:off x="1219" y="3041"/>
                <a:ext cx="8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36" name="Google Shape;236;p100"/>
              <p:cNvSpPr txBox="1"/>
              <p:nvPr/>
            </p:nvSpPr>
            <p:spPr>
              <a:xfrm rot="-1140000">
                <a:off x="1207" y="2843"/>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37" name="Google Shape;237;p100"/>
              <p:cNvSpPr txBox="1"/>
              <p:nvPr/>
            </p:nvSpPr>
            <p:spPr>
              <a:xfrm rot="-1020000">
                <a:off x="1213" y="2864"/>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38" name="Google Shape;238;p100"/>
              <p:cNvSpPr txBox="1"/>
              <p:nvPr/>
            </p:nvSpPr>
            <p:spPr>
              <a:xfrm rot="-1020000">
                <a:off x="1216" y="2888"/>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39" name="Google Shape;239;p100"/>
              <p:cNvSpPr txBox="1"/>
              <p:nvPr/>
            </p:nvSpPr>
            <p:spPr>
              <a:xfrm rot="-840000">
                <a:off x="1219" y="2915"/>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40" name="Google Shape;240;p100"/>
              <p:cNvSpPr txBox="1"/>
              <p:nvPr/>
            </p:nvSpPr>
            <p:spPr>
              <a:xfrm rot="-1560000">
                <a:off x="1165" y="2727"/>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41" name="Google Shape;241;p100"/>
              <p:cNvSpPr txBox="1"/>
              <p:nvPr/>
            </p:nvSpPr>
            <p:spPr>
              <a:xfrm rot="-1380000">
                <a:off x="1176" y="2752"/>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42" name="Google Shape;242;p100"/>
              <p:cNvSpPr txBox="1"/>
              <p:nvPr/>
            </p:nvSpPr>
            <p:spPr>
              <a:xfrm rot="-1380000">
                <a:off x="1184" y="2775"/>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43" name="Google Shape;243;p100"/>
              <p:cNvSpPr txBox="1"/>
              <p:nvPr/>
            </p:nvSpPr>
            <p:spPr>
              <a:xfrm rot="-1380000">
                <a:off x="1194" y="2795"/>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44" name="Google Shape;244;p100"/>
              <p:cNvSpPr txBox="1"/>
              <p:nvPr/>
            </p:nvSpPr>
            <p:spPr>
              <a:xfrm rot="-1980000">
                <a:off x="1101" y="2628"/>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45" name="Google Shape;245;p100"/>
              <p:cNvSpPr txBox="1"/>
              <p:nvPr/>
            </p:nvSpPr>
            <p:spPr>
              <a:xfrm rot="-1860000">
                <a:off x="1114" y="2645"/>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46" name="Google Shape;246;p100"/>
              <p:cNvSpPr txBox="1"/>
              <p:nvPr/>
            </p:nvSpPr>
            <p:spPr>
              <a:xfrm rot="-1800000">
                <a:off x="1129" y="2667"/>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47" name="Google Shape;247;p100"/>
              <p:cNvSpPr txBox="1"/>
              <p:nvPr/>
            </p:nvSpPr>
            <p:spPr>
              <a:xfrm rot="-1800000">
                <a:off x="1142" y="2684"/>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48" name="Google Shape;248;p100"/>
              <p:cNvSpPr txBox="1"/>
              <p:nvPr/>
            </p:nvSpPr>
            <p:spPr>
              <a:xfrm rot="-2520000">
                <a:off x="1014" y="2538"/>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49" name="Google Shape;249;p100"/>
              <p:cNvSpPr txBox="1"/>
              <p:nvPr/>
            </p:nvSpPr>
            <p:spPr>
              <a:xfrm rot="-2520000">
                <a:off x="1035" y="2557"/>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50" name="Google Shape;250;p100"/>
              <p:cNvSpPr txBox="1"/>
              <p:nvPr/>
            </p:nvSpPr>
            <p:spPr>
              <a:xfrm rot="-2520000">
                <a:off x="1050" y="2574"/>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51" name="Google Shape;251;p100"/>
              <p:cNvSpPr txBox="1"/>
              <p:nvPr/>
            </p:nvSpPr>
            <p:spPr>
              <a:xfrm rot="-2400000">
                <a:off x="1068" y="2590"/>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52" name="Google Shape;252;p100"/>
              <p:cNvSpPr/>
              <p:nvPr/>
            </p:nvSpPr>
            <p:spPr>
              <a:xfrm>
                <a:off x="486" y="2563"/>
                <a:ext cx="180" cy="151"/>
              </a:xfrm>
              <a:custGeom>
                <a:rect b="b" l="l" r="r" t="t"/>
                <a:pathLst>
                  <a:path extrusionOk="0" h="151" w="180">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53" name="Google Shape;253;p100"/>
              <p:cNvSpPr txBox="1"/>
              <p:nvPr/>
            </p:nvSpPr>
            <p:spPr>
              <a:xfrm rot="6540000">
                <a:off x="-217" y="3138"/>
                <a:ext cx="122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54" name="Google Shape;254;p100"/>
              <p:cNvSpPr txBox="1"/>
              <p:nvPr/>
            </p:nvSpPr>
            <p:spPr>
              <a:xfrm rot="180000">
                <a:off x="4" y="3146"/>
                <a:ext cx="103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55" name="Google Shape;255;p100"/>
              <p:cNvSpPr txBox="1"/>
              <p:nvPr/>
            </p:nvSpPr>
            <p:spPr>
              <a:xfrm rot="-3000000">
                <a:off x="907" y="2471"/>
                <a:ext cx="8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56" name="Google Shape;256;p100"/>
              <p:cNvSpPr txBox="1"/>
              <p:nvPr/>
            </p:nvSpPr>
            <p:spPr>
              <a:xfrm rot="-3000000">
                <a:off x="930" y="2485"/>
                <a:ext cx="8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57" name="Google Shape;257;p100"/>
              <p:cNvSpPr txBox="1"/>
              <p:nvPr/>
            </p:nvSpPr>
            <p:spPr>
              <a:xfrm rot="-3000000">
                <a:off x="954" y="2497"/>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58" name="Google Shape;258;p100"/>
              <p:cNvSpPr txBox="1"/>
              <p:nvPr/>
            </p:nvSpPr>
            <p:spPr>
              <a:xfrm rot="-2700000">
                <a:off x="974" y="2509"/>
                <a:ext cx="86"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59" name="Google Shape;259;p100"/>
              <p:cNvSpPr txBox="1"/>
              <p:nvPr/>
            </p:nvSpPr>
            <p:spPr>
              <a:xfrm rot="-3660000">
                <a:off x="788" y="2425"/>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60" name="Google Shape;260;p100"/>
              <p:cNvSpPr txBox="1"/>
              <p:nvPr/>
            </p:nvSpPr>
            <p:spPr>
              <a:xfrm rot="-3660000">
                <a:off x="815" y="2433"/>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61" name="Google Shape;261;p100"/>
              <p:cNvSpPr txBox="1"/>
              <p:nvPr/>
            </p:nvSpPr>
            <p:spPr>
              <a:xfrm rot="-3540000">
                <a:off x="837" y="2439"/>
                <a:ext cx="8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62" name="Google Shape;262;p100"/>
              <p:cNvSpPr txBox="1"/>
              <p:nvPr/>
            </p:nvSpPr>
            <p:spPr>
              <a:xfrm rot="-3240000">
                <a:off x="862" y="2451"/>
                <a:ext cx="8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63" name="Google Shape;263;p100"/>
              <p:cNvSpPr txBox="1"/>
              <p:nvPr/>
            </p:nvSpPr>
            <p:spPr>
              <a:xfrm rot="-4380000">
                <a:off x="649" y="2395"/>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64" name="Google Shape;264;p100"/>
              <p:cNvSpPr txBox="1"/>
              <p:nvPr/>
            </p:nvSpPr>
            <p:spPr>
              <a:xfrm rot="-4260000">
                <a:off x="677" y="2401"/>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65" name="Google Shape;265;p100"/>
              <p:cNvSpPr txBox="1"/>
              <p:nvPr/>
            </p:nvSpPr>
            <p:spPr>
              <a:xfrm rot="-4260000">
                <a:off x="708" y="2405"/>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66" name="Google Shape;266;p100"/>
              <p:cNvSpPr txBox="1"/>
              <p:nvPr/>
            </p:nvSpPr>
            <p:spPr>
              <a:xfrm rot="-4020000">
                <a:off x="738" y="2409"/>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67" name="Google Shape;267;p100"/>
              <p:cNvSpPr txBox="1"/>
              <p:nvPr/>
            </p:nvSpPr>
            <p:spPr>
              <a:xfrm rot="-4920000">
                <a:off x="503" y="2393"/>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68" name="Google Shape;268;p100"/>
              <p:cNvSpPr txBox="1"/>
              <p:nvPr/>
            </p:nvSpPr>
            <p:spPr>
              <a:xfrm rot="-4680000">
                <a:off x="534" y="2391"/>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69" name="Google Shape;269;p100"/>
              <p:cNvSpPr txBox="1"/>
              <p:nvPr/>
            </p:nvSpPr>
            <p:spPr>
              <a:xfrm rot="-4680000">
                <a:off x="563" y="2389"/>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70" name="Google Shape;270;p100"/>
              <p:cNvSpPr txBox="1"/>
              <p:nvPr/>
            </p:nvSpPr>
            <p:spPr>
              <a:xfrm rot="-4620000">
                <a:off x="595" y="2389"/>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71" name="Google Shape;271;p100"/>
              <p:cNvSpPr txBox="1"/>
              <p:nvPr/>
            </p:nvSpPr>
            <p:spPr>
              <a:xfrm rot="-5220000">
                <a:off x="355" y="2413"/>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72" name="Google Shape;272;p100"/>
              <p:cNvSpPr txBox="1"/>
              <p:nvPr/>
            </p:nvSpPr>
            <p:spPr>
              <a:xfrm rot="-5400000">
                <a:off x="385" y="2407"/>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73" name="Google Shape;273;p100"/>
              <p:cNvSpPr txBox="1"/>
              <p:nvPr/>
            </p:nvSpPr>
            <p:spPr>
              <a:xfrm rot="-5340000">
                <a:off x="419" y="2403"/>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74" name="Google Shape;274;p100"/>
              <p:cNvSpPr txBox="1"/>
              <p:nvPr/>
            </p:nvSpPr>
            <p:spPr>
              <a:xfrm rot="-5220000">
                <a:off x="449" y="2399"/>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75" name="Google Shape;275;p100"/>
              <p:cNvSpPr txBox="1"/>
              <p:nvPr/>
            </p:nvSpPr>
            <p:spPr>
              <a:xfrm rot="-6180000">
                <a:off x="206" y="2457"/>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76" name="Google Shape;276;p100"/>
              <p:cNvSpPr txBox="1"/>
              <p:nvPr/>
            </p:nvSpPr>
            <p:spPr>
              <a:xfrm rot="-6240000">
                <a:off x="237" y="2447"/>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77" name="Google Shape;277;p100"/>
              <p:cNvSpPr txBox="1"/>
              <p:nvPr/>
            </p:nvSpPr>
            <p:spPr>
              <a:xfrm rot="-6120000">
                <a:off x="266" y="2437"/>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78" name="Google Shape;278;p100"/>
              <p:cNvSpPr txBox="1"/>
              <p:nvPr/>
            </p:nvSpPr>
            <p:spPr>
              <a:xfrm rot="-5940000">
                <a:off x="293" y="2425"/>
                <a:ext cx="69"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79" name="Google Shape;279;p100"/>
              <p:cNvSpPr txBox="1"/>
              <p:nvPr/>
            </p:nvSpPr>
            <p:spPr>
              <a:xfrm rot="-7380000">
                <a:off x="6" y="2547"/>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80" name="Google Shape;280;p100"/>
              <p:cNvSpPr txBox="1"/>
              <p:nvPr/>
            </p:nvSpPr>
            <p:spPr>
              <a:xfrm rot="-7200000">
                <a:off x="65" y="2515"/>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81" name="Google Shape;281;p100"/>
              <p:cNvSpPr txBox="1"/>
              <p:nvPr/>
            </p:nvSpPr>
            <p:spPr>
              <a:xfrm rot="-6840000">
                <a:off x="92" y="2501"/>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82" name="Google Shape;282;p100"/>
              <p:cNvSpPr txBox="1"/>
              <p:nvPr/>
            </p:nvSpPr>
            <p:spPr>
              <a:xfrm rot="-6840000">
                <a:off x="119" y="2491"/>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83" name="Google Shape;283;p100"/>
              <p:cNvSpPr txBox="1"/>
              <p:nvPr/>
            </p:nvSpPr>
            <p:spPr>
              <a:xfrm rot="-6480000">
                <a:off x="150" y="2477"/>
                <a:ext cx="6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84" name="Google Shape;284;p100"/>
              <p:cNvSpPr txBox="1"/>
              <p:nvPr/>
            </p:nvSpPr>
            <p:spPr>
              <a:xfrm rot="-1920000">
                <a:off x="0" y="3363"/>
                <a:ext cx="7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85" name="Google Shape;285;p100"/>
              <p:cNvSpPr txBox="1"/>
              <p:nvPr/>
            </p:nvSpPr>
            <p:spPr>
              <a:xfrm rot="3240000">
                <a:off x="511" y="3478"/>
                <a:ext cx="242"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86" name="Google Shape;286;p100"/>
              <p:cNvSpPr txBox="1"/>
              <p:nvPr/>
            </p:nvSpPr>
            <p:spPr>
              <a:xfrm rot="3240000">
                <a:off x="35" y="2798"/>
                <a:ext cx="242"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87" name="Google Shape;287;p100"/>
              <p:cNvSpPr txBox="1"/>
              <p:nvPr/>
            </p:nvSpPr>
            <p:spPr>
              <a:xfrm rot="-1920000">
                <a:off x="700" y="2851"/>
                <a:ext cx="317"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88" name="Google Shape;288;p100"/>
              <p:cNvSpPr txBox="1"/>
              <p:nvPr/>
            </p:nvSpPr>
            <p:spPr>
              <a:xfrm rot="5880000">
                <a:off x="200" y="3915"/>
                <a:ext cx="138"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89" name="Google Shape;289;p100"/>
              <p:cNvSpPr txBox="1"/>
              <p:nvPr/>
            </p:nvSpPr>
            <p:spPr>
              <a:xfrm rot="6660000">
                <a:off x="45" y="3915"/>
                <a:ext cx="144"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90" name="Google Shape;290;p100"/>
              <p:cNvSpPr txBox="1"/>
              <p:nvPr/>
            </p:nvSpPr>
            <p:spPr>
              <a:xfrm rot="5220000">
                <a:off x="361" y="3893"/>
                <a:ext cx="132"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91" name="Google Shape;291;p100"/>
              <p:cNvSpPr txBox="1"/>
              <p:nvPr/>
            </p:nvSpPr>
            <p:spPr>
              <a:xfrm rot="4500000">
                <a:off x="522" y="3847"/>
                <a:ext cx="132"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92" name="Google Shape;292;p100"/>
              <p:cNvSpPr txBox="1"/>
              <p:nvPr/>
            </p:nvSpPr>
            <p:spPr>
              <a:xfrm rot="3780000">
                <a:off x="670" y="3778"/>
                <a:ext cx="132"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93" name="Google Shape;293;p100"/>
              <p:cNvSpPr txBox="1"/>
              <p:nvPr/>
            </p:nvSpPr>
            <p:spPr>
              <a:xfrm rot="3060000">
                <a:off x="813" y="3688"/>
                <a:ext cx="132"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94" name="Google Shape;294;p100"/>
              <p:cNvSpPr txBox="1"/>
              <p:nvPr/>
            </p:nvSpPr>
            <p:spPr>
              <a:xfrm rot="2040000">
                <a:off x="938" y="3582"/>
                <a:ext cx="132"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95" name="Google Shape;295;p100"/>
              <p:cNvSpPr txBox="1"/>
              <p:nvPr/>
            </p:nvSpPr>
            <p:spPr>
              <a:xfrm rot="-7200000">
                <a:off x="-18" y="2506"/>
                <a:ext cx="132"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96" name="Google Shape;296;p100"/>
              <p:cNvSpPr txBox="1"/>
              <p:nvPr/>
            </p:nvSpPr>
            <p:spPr>
              <a:xfrm rot="-6420000">
                <a:off x="136" y="2433"/>
                <a:ext cx="132"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97" name="Google Shape;297;p100"/>
              <p:cNvSpPr txBox="1"/>
              <p:nvPr/>
            </p:nvSpPr>
            <p:spPr>
              <a:xfrm rot="-4980000">
                <a:off x="447" y="2364"/>
                <a:ext cx="138"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98" name="Google Shape;298;p100"/>
              <p:cNvSpPr txBox="1"/>
              <p:nvPr/>
            </p:nvSpPr>
            <p:spPr>
              <a:xfrm rot="-4320000">
                <a:off x="597" y="2360"/>
                <a:ext cx="150"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299" name="Google Shape;299;p100"/>
              <p:cNvSpPr txBox="1"/>
              <p:nvPr/>
            </p:nvSpPr>
            <p:spPr>
              <a:xfrm rot="-3720000">
                <a:off x="739" y="2385"/>
                <a:ext cx="155"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00" name="Google Shape;300;p100"/>
              <p:cNvSpPr txBox="1"/>
              <p:nvPr/>
            </p:nvSpPr>
            <p:spPr>
              <a:xfrm rot="-3240000">
                <a:off x="869" y="2429"/>
                <a:ext cx="167"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01" name="Google Shape;301;p100"/>
              <p:cNvSpPr txBox="1"/>
              <p:nvPr/>
            </p:nvSpPr>
            <p:spPr>
              <a:xfrm rot="-2640000">
                <a:off x="984" y="2497"/>
                <a:ext cx="167"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02" name="Google Shape;302;p100"/>
              <p:cNvSpPr txBox="1"/>
              <p:nvPr/>
            </p:nvSpPr>
            <p:spPr>
              <a:xfrm rot="-2220000">
                <a:off x="1075" y="2585"/>
                <a:ext cx="173"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03" name="Google Shape;303;p100"/>
              <p:cNvSpPr txBox="1"/>
              <p:nvPr/>
            </p:nvSpPr>
            <p:spPr>
              <a:xfrm rot="-1740000">
                <a:off x="1147" y="2688"/>
                <a:ext cx="167"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04" name="Google Shape;304;p100"/>
              <p:cNvSpPr txBox="1"/>
              <p:nvPr/>
            </p:nvSpPr>
            <p:spPr>
              <a:xfrm rot="-1200000">
                <a:off x="1198" y="2805"/>
                <a:ext cx="167"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05" name="Google Shape;305;p100"/>
              <p:cNvSpPr txBox="1"/>
              <p:nvPr/>
            </p:nvSpPr>
            <p:spPr>
              <a:xfrm rot="-780000">
                <a:off x="1218" y="2930"/>
                <a:ext cx="167"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06" name="Google Shape;306;p100"/>
              <p:cNvSpPr txBox="1"/>
              <p:nvPr/>
            </p:nvSpPr>
            <p:spPr>
              <a:xfrm rot="-300000">
                <a:off x="1213" y="3066"/>
                <a:ext cx="167"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07" name="Google Shape;307;p100"/>
              <p:cNvSpPr txBox="1"/>
              <p:nvPr/>
            </p:nvSpPr>
            <p:spPr>
              <a:xfrm rot="660000">
                <a:off x="1126" y="3337"/>
                <a:ext cx="150"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08" name="Google Shape;308;p100"/>
              <p:cNvSpPr txBox="1"/>
              <p:nvPr/>
            </p:nvSpPr>
            <p:spPr>
              <a:xfrm rot="1500000">
                <a:off x="1041" y="3465"/>
                <a:ext cx="140"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09" name="Google Shape;309;p100"/>
              <p:cNvSpPr/>
              <p:nvPr/>
            </p:nvSpPr>
            <p:spPr>
              <a:xfrm>
                <a:off x="850" y="3136"/>
                <a:ext cx="204" cy="120"/>
              </a:xfrm>
              <a:custGeom>
                <a:rect b="b" l="l" r="r" t="t"/>
                <a:pathLst>
                  <a:path extrusionOk="0" h="120" w="204">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10" name="Google Shape;310;p100"/>
              <p:cNvSpPr/>
              <p:nvPr/>
            </p:nvSpPr>
            <p:spPr>
              <a:xfrm>
                <a:off x="19" y="2722"/>
                <a:ext cx="90" cy="78"/>
              </a:xfrm>
              <a:custGeom>
                <a:rect b="b" l="l" r="r" t="t"/>
                <a:pathLst>
                  <a:path extrusionOk="0" h="78" w="90">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11" name="Google Shape;311;p100"/>
              <p:cNvSpPr/>
              <p:nvPr/>
            </p:nvSpPr>
            <p:spPr>
              <a:xfrm>
                <a:off x="97" y="2651"/>
                <a:ext cx="101" cy="89"/>
              </a:xfrm>
              <a:custGeom>
                <a:rect b="b" l="l" r="r" t="t"/>
                <a:pathLst>
                  <a:path extrusionOk="0" h="89" w="101">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12" name="Google Shape;312;p100"/>
              <p:cNvSpPr/>
              <p:nvPr/>
            </p:nvSpPr>
            <p:spPr>
              <a:xfrm>
                <a:off x="677" y="3502"/>
                <a:ext cx="83" cy="78"/>
              </a:xfrm>
              <a:custGeom>
                <a:rect b="b" l="l" r="r" t="t"/>
                <a:pathLst>
                  <a:path extrusionOk="0" h="78" w="83">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13" name="Google Shape;313;p100"/>
              <p:cNvSpPr/>
              <p:nvPr/>
            </p:nvSpPr>
            <p:spPr>
              <a:xfrm>
                <a:off x="940" y="2782"/>
                <a:ext cx="90" cy="72"/>
              </a:xfrm>
              <a:custGeom>
                <a:rect b="b" l="l" r="r" t="t"/>
                <a:pathLst>
                  <a:path extrusionOk="0" h="72" w="90">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14" name="Google Shape;314;p100"/>
              <p:cNvSpPr/>
              <p:nvPr/>
            </p:nvSpPr>
            <p:spPr>
              <a:xfrm>
                <a:off x="898" y="2716"/>
                <a:ext cx="90" cy="84"/>
              </a:xfrm>
              <a:custGeom>
                <a:rect b="b" l="l" r="r" t="t"/>
                <a:pathLst>
                  <a:path extrusionOk="0" h="84" w="90">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15" name="Google Shape;315;p100"/>
              <p:cNvSpPr/>
              <p:nvPr/>
            </p:nvSpPr>
            <p:spPr>
              <a:xfrm>
                <a:off x="7" y="3837"/>
                <a:ext cx="6" cy="12"/>
              </a:xfrm>
              <a:custGeom>
                <a:rect b="b" l="l" r="r" t="t"/>
                <a:pathLst>
                  <a:path extrusionOk="0" h="12" w="6">
                    <a:moveTo>
                      <a:pt x="6" y="0"/>
                    </a:moveTo>
                    <a:lnTo>
                      <a:pt x="6" y="0"/>
                    </a:lnTo>
                    <a:lnTo>
                      <a:pt x="0" y="0"/>
                    </a:lnTo>
                    <a:lnTo>
                      <a:pt x="0" y="12"/>
                    </a:lnTo>
                    <a:lnTo>
                      <a:pt x="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16" name="Google Shape;316;p100"/>
              <p:cNvSpPr/>
              <p:nvPr/>
            </p:nvSpPr>
            <p:spPr>
              <a:xfrm>
                <a:off x="7" y="2555"/>
                <a:ext cx="30" cy="48"/>
              </a:xfrm>
              <a:custGeom>
                <a:rect b="b" l="l" r="r" t="t"/>
                <a:pathLst>
                  <a:path extrusionOk="0" h="48" w="30">
                    <a:moveTo>
                      <a:pt x="18" y="48"/>
                    </a:moveTo>
                    <a:lnTo>
                      <a:pt x="18" y="48"/>
                    </a:lnTo>
                    <a:lnTo>
                      <a:pt x="30" y="42"/>
                    </a:lnTo>
                    <a:lnTo>
                      <a:pt x="0" y="0"/>
                    </a:lnTo>
                    <a:lnTo>
                      <a:pt x="0" y="24"/>
                    </a:lnTo>
                    <a:lnTo>
                      <a:pt x="18" y="4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17" name="Google Shape;317;p100"/>
              <p:cNvSpPr/>
              <p:nvPr/>
            </p:nvSpPr>
            <p:spPr>
              <a:xfrm>
                <a:off x="7" y="3843"/>
                <a:ext cx="36" cy="66"/>
              </a:xfrm>
              <a:custGeom>
                <a:rect b="b" l="l" r="r" t="t"/>
                <a:pathLst>
                  <a:path extrusionOk="0" h="66" w="36">
                    <a:moveTo>
                      <a:pt x="36" y="0"/>
                    </a:moveTo>
                    <a:lnTo>
                      <a:pt x="24" y="0"/>
                    </a:lnTo>
                    <a:lnTo>
                      <a:pt x="0" y="36"/>
                    </a:lnTo>
                    <a:lnTo>
                      <a:pt x="0" y="66"/>
                    </a:lnTo>
                    <a:lnTo>
                      <a:pt x="36"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18" name="Google Shape;318;p100"/>
              <p:cNvSpPr txBox="1"/>
              <p:nvPr/>
            </p:nvSpPr>
            <p:spPr>
              <a:xfrm rot="240000">
                <a:off x="1177" y="3201"/>
                <a:ext cx="161"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19" name="Google Shape;319;p100"/>
              <p:cNvSpPr txBox="1"/>
              <p:nvPr/>
            </p:nvSpPr>
            <p:spPr>
              <a:xfrm rot="-5640000">
                <a:off x="290" y="2386"/>
                <a:ext cx="138" cy="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20" name="Google Shape;320;p100"/>
              <p:cNvSpPr/>
              <p:nvPr/>
            </p:nvSpPr>
            <p:spPr>
              <a:xfrm>
                <a:off x="139" y="3573"/>
                <a:ext cx="144" cy="154"/>
              </a:xfrm>
              <a:custGeom>
                <a:rect b="b" l="l" r="r" t="t"/>
                <a:pathLst>
                  <a:path extrusionOk="0" h="154" w="14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21" name="Google Shape;321;p100"/>
              <p:cNvSpPr/>
              <p:nvPr/>
            </p:nvSpPr>
            <p:spPr>
              <a:xfrm rot="-2880000">
                <a:off x="618" y="3550"/>
                <a:ext cx="68" cy="69"/>
              </a:xfrm>
              <a:custGeom>
                <a:rect b="b" l="l" r="r" t="t"/>
                <a:pathLst>
                  <a:path extrusionOk="0" h="154" w="14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22" name="Google Shape;322;p100"/>
              <p:cNvSpPr/>
              <p:nvPr/>
            </p:nvSpPr>
            <p:spPr>
              <a:xfrm>
                <a:off x="235" y="2503"/>
                <a:ext cx="348" cy="1272"/>
              </a:xfrm>
              <a:custGeom>
                <a:rect b="b" l="l" r="r" t="t"/>
                <a:pathLst>
                  <a:path extrusionOk="0" h="1272" w="348">
                    <a:moveTo>
                      <a:pt x="0" y="0"/>
                    </a:moveTo>
                    <a:lnTo>
                      <a:pt x="287" y="582"/>
                    </a:lnTo>
                    <a:lnTo>
                      <a:pt x="348" y="1272"/>
                    </a:lnTo>
                    <a:lnTo>
                      <a:pt x="54" y="676"/>
                    </a:lnTo>
                    <a:lnTo>
                      <a:pt x="0" y="0"/>
                    </a:lnTo>
                    <a:close/>
                  </a:path>
                </a:pathLst>
              </a:custGeom>
              <a:gradFill>
                <a:gsLst>
                  <a:gs pos="0">
                    <a:schemeClr val="dk1"/>
                  </a:gs>
                  <a:gs pos="100000">
                    <a:srgbClr val="585A68"/>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sp>
            <p:nvSpPr>
              <p:cNvPr id="323" name="Google Shape;323;p100"/>
              <p:cNvSpPr/>
              <p:nvPr/>
            </p:nvSpPr>
            <p:spPr>
              <a:xfrm rot="-1740000">
                <a:off x="296" y="3047"/>
                <a:ext cx="221" cy="174"/>
              </a:xfrm>
              <a:prstGeom prst="ellipse">
                <a:avLst/>
              </a:prstGeom>
              <a:gradFill>
                <a:gsLst>
                  <a:gs pos="0">
                    <a:srgbClr val="535561"/>
                  </a:gs>
                  <a:gs pos="50000">
                    <a:schemeClr val="dk1"/>
                  </a:gs>
                  <a:gs pos="100000">
                    <a:srgbClr val="535561"/>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Tahoma"/>
                  <a:ea typeface="Tahoma"/>
                  <a:cs typeface="Tahoma"/>
                  <a:sym typeface="Tahoma"/>
                </a:endParaRPr>
              </a:p>
            </p:txBody>
          </p:sp>
        </p:grpSp>
      </p:grpSp>
      <p:sp>
        <p:nvSpPr>
          <p:cNvPr id="324" name="Google Shape;324;p100"/>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1pPr>
            <a:lvl2pPr lvl="1"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2pPr>
            <a:lvl3pPr lvl="2"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3pPr>
            <a:lvl4pPr lvl="3"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4pPr>
            <a:lvl5pPr lvl="4"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5pPr>
            <a:lvl6pPr lvl="5"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lt2"/>
                </a:solidFill>
                <a:latin typeface="Tahoma"/>
                <a:ea typeface="Tahoma"/>
                <a:cs typeface="Tahoma"/>
                <a:sym typeface="Tahoma"/>
              </a:defRPr>
            </a:lvl9pPr>
          </a:lstStyle>
          <a:p/>
        </p:txBody>
      </p:sp>
      <p:sp>
        <p:nvSpPr>
          <p:cNvPr id="325" name="Google Shape;325;p100"/>
          <p:cNvSpPr txBox="1"/>
          <p:nvPr>
            <p:ph idx="10" type="dt"/>
          </p:nvPr>
        </p:nvSpPr>
        <p:spPr>
          <a:xfrm>
            <a:off x="301625" y="6245225"/>
            <a:ext cx="2289175"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lt1"/>
                </a:solidFill>
                <a:latin typeface="Tahoma"/>
                <a:ea typeface="Tahoma"/>
                <a:cs typeface="Tahoma"/>
                <a:sym typeface="Tahoma"/>
              </a:defRPr>
            </a:lvl1pPr>
            <a:lvl2pPr lvl="1"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26" name="Google Shape;326;p10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lt1"/>
                </a:solidFill>
                <a:latin typeface="Tahoma"/>
                <a:ea typeface="Tahoma"/>
                <a:cs typeface="Tahoma"/>
                <a:sym typeface="Tahoma"/>
              </a:defRPr>
            </a:lvl1pPr>
            <a:lvl2pPr lvl="1"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2pPr>
            <a:lvl3pPr lvl="2"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3pPr>
            <a:lvl4pPr lvl="3"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4pPr>
            <a:lvl5pPr lvl="4"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5pPr>
            <a:lvl6pPr lvl="5"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6pPr>
            <a:lvl7pPr lvl="6"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7pPr>
            <a:lvl8pPr lvl="7"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8pPr>
            <a:lvl9pPr lvl="8" marR="0" rtl="0" algn="l">
              <a:lnSpc>
                <a:spcPct val="100000"/>
              </a:lnSpc>
              <a:spcBef>
                <a:spcPts val="0"/>
              </a:spcBef>
              <a:spcAft>
                <a:spcPts val="0"/>
              </a:spcAft>
              <a:buSzPts val="1400"/>
              <a:buNone/>
              <a:defRPr b="0" i="0" sz="1800" u="none" cap="none" strike="noStrike">
                <a:solidFill>
                  <a:schemeClr val="lt1"/>
                </a:solidFill>
                <a:latin typeface="Tahoma"/>
                <a:ea typeface="Tahoma"/>
                <a:cs typeface="Tahoma"/>
                <a:sym typeface="Tahoma"/>
              </a:defRPr>
            </a:lvl9pPr>
          </a:lstStyle>
          <a:p/>
        </p:txBody>
      </p:sp>
      <p:sp>
        <p:nvSpPr>
          <p:cNvPr id="327" name="Google Shape;327;p100"/>
          <p:cNvSpPr txBox="1"/>
          <p:nvPr>
            <p:ph idx="12" type="sldNum"/>
          </p:nvPr>
        </p:nvSpPr>
        <p:spPr>
          <a:xfrm>
            <a:off x="6553200" y="6245225"/>
            <a:ext cx="2289175"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1pPr>
            <a:lvl2pPr indent="0" lvl="1" marL="0" marR="0" rtl="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2pPr>
            <a:lvl3pPr indent="0" lvl="2" marL="0" marR="0" rtl="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3pPr>
            <a:lvl4pPr indent="0" lvl="3" marL="0" marR="0" rtl="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4pPr>
            <a:lvl5pPr indent="0" lvl="4" marL="0" marR="0" rtl="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5pPr>
            <a:lvl6pPr indent="0" lvl="5" marL="0" marR="0" rtl="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6pPr>
            <a:lvl7pPr indent="0" lvl="6" marL="0" marR="0" rtl="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7pPr>
            <a:lvl8pPr indent="0" lvl="7" marL="0" marR="0" rtl="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8pPr>
            <a:lvl9pPr indent="0" lvl="8" marL="0" marR="0" rtl="0" algn="r">
              <a:lnSpc>
                <a:spcPct val="100000"/>
              </a:lnSpc>
              <a:spcBef>
                <a:spcPts val="0"/>
              </a:spcBef>
              <a:spcAft>
                <a:spcPts val="0"/>
              </a:spcAft>
              <a:buClr>
                <a:schemeClr val="lt1"/>
              </a:buClr>
              <a:buSzPts val="1000"/>
              <a:buFont typeface="Arial"/>
              <a:buNone/>
              <a:defRPr b="0" i="0" sz="10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
        <p:nvSpPr>
          <p:cNvPr id="328" name="Google Shape;328;p100"/>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640"/>
              </a:spcBef>
              <a:spcAft>
                <a:spcPts val="0"/>
              </a:spcAft>
              <a:buClr>
                <a:schemeClr val="hlink"/>
              </a:buClr>
              <a:buSzPts val="2560"/>
              <a:buFont typeface="Arial"/>
              <a:buChar char="►"/>
              <a:defRPr b="0" i="0" sz="3200" u="none" cap="none" strike="noStrike">
                <a:solidFill>
                  <a:schemeClr val="lt1"/>
                </a:solidFill>
                <a:latin typeface="Tahoma"/>
                <a:ea typeface="Tahoma"/>
                <a:cs typeface="Tahoma"/>
                <a:sym typeface="Tahoma"/>
              </a:defRPr>
            </a:lvl1pPr>
            <a:lvl2pPr indent="-406400" lvl="1" marL="914400" marR="0" rtl="0" algn="l">
              <a:spcBef>
                <a:spcPts val="560"/>
              </a:spcBef>
              <a:spcAft>
                <a:spcPts val="0"/>
              </a:spcAft>
              <a:buClr>
                <a:schemeClr val="folHlink"/>
              </a:buClr>
              <a:buSzPts val="2800"/>
              <a:buFont typeface="Noto Sans Symbols"/>
              <a:buChar char="▪"/>
              <a:defRPr b="0" i="0" sz="2800" u="none" cap="none" strike="noStrike">
                <a:solidFill>
                  <a:schemeClr val="lt1"/>
                </a:solidFill>
                <a:latin typeface="Tahoma"/>
                <a:ea typeface="Tahoma"/>
                <a:cs typeface="Tahoma"/>
                <a:sym typeface="Tahoma"/>
              </a:defRPr>
            </a:lvl2pPr>
            <a:lvl3pPr indent="-350519" lvl="2" marL="1371600" marR="0" rtl="0" algn="l">
              <a:spcBef>
                <a:spcPts val="480"/>
              </a:spcBef>
              <a:spcAft>
                <a:spcPts val="0"/>
              </a:spcAft>
              <a:buClr>
                <a:schemeClr val="hlink"/>
              </a:buClr>
              <a:buSzPts val="1920"/>
              <a:buFont typeface="Arial"/>
              <a:buChar char="►"/>
              <a:defRPr b="0" i="0" sz="2400" u="none" cap="none" strike="noStrike">
                <a:solidFill>
                  <a:schemeClr val="lt1"/>
                </a:solidFill>
                <a:latin typeface="Tahoma"/>
                <a:ea typeface="Tahoma"/>
                <a:cs typeface="Tahoma"/>
                <a:sym typeface="Tahoma"/>
              </a:defRPr>
            </a:lvl3pPr>
            <a:lvl4pPr indent="-355600" lvl="3" marL="1828800" marR="0" rtl="0" algn="l">
              <a:spcBef>
                <a:spcPts val="400"/>
              </a:spcBef>
              <a:spcAft>
                <a:spcPts val="0"/>
              </a:spcAft>
              <a:buClr>
                <a:schemeClr val="folHlink"/>
              </a:buClr>
              <a:buSzPts val="2000"/>
              <a:buFont typeface="Noto Sans Symbols"/>
              <a:buChar char="▪"/>
              <a:defRPr b="0" i="0" sz="2000" u="none" cap="none" strike="noStrike">
                <a:solidFill>
                  <a:schemeClr val="lt1"/>
                </a:solidFill>
                <a:latin typeface="Tahoma"/>
                <a:ea typeface="Tahoma"/>
                <a:cs typeface="Tahoma"/>
                <a:sym typeface="Tahoma"/>
              </a:defRPr>
            </a:lvl4pPr>
            <a:lvl5pPr indent="-330200" lvl="4" marL="2286000" marR="0" rtl="0" algn="l">
              <a:spcBef>
                <a:spcPts val="400"/>
              </a:spcBef>
              <a:spcAft>
                <a:spcPts val="0"/>
              </a:spcAft>
              <a:buClr>
                <a:schemeClr val="hlink"/>
              </a:buClr>
              <a:buSzPts val="1600"/>
              <a:buFont typeface="Arial"/>
              <a:buChar char="►"/>
              <a:defRPr b="0" i="0" sz="2000" u="none" cap="none" strike="noStrike">
                <a:solidFill>
                  <a:schemeClr val="lt1"/>
                </a:solidFill>
                <a:latin typeface="Tahoma"/>
                <a:ea typeface="Tahoma"/>
                <a:cs typeface="Tahoma"/>
                <a:sym typeface="Tahoma"/>
              </a:defRPr>
            </a:lvl5pPr>
            <a:lvl6pPr indent="-330200" lvl="5" marL="2743200" marR="0" rtl="0" algn="l">
              <a:spcBef>
                <a:spcPts val="400"/>
              </a:spcBef>
              <a:spcAft>
                <a:spcPts val="0"/>
              </a:spcAft>
              <a:buClr>
                <a:schemeClr val="hlink"/>
              </a:buClr>
              <a:buSzPts val="1600"/>
              <a:buFont typeface="Arial"/>
              <a:buChar char="►"/>
              <a:defRPr b="0" i="0" sz="2000" u="none" cap="none" strike="noStrike">
                <a:solidFill>
                  <a:schemeClr val="lt1"/>
                </a:solidFill>
                <a:latin typeface="Tahoma"/>
                <a:ea typeface="Tahoma"/>
                <a:cs typeface="Tahoma"/>
                <a:sym typeface="Tahoma"/>
              </a:defRPr>
            </a:lvl6pPr>
            <a:lvl7pPr indent="-330200" lvl="6" marL="3200400" marR="0" rtl="0" algn="l">
              <a:spcBef>
                <a:spcPts val="400"/>
              </a:spcBef>
              <a:spcAft>
                <a:spcPts val="0"/>
              </a:spcAft>
              <a:buClr>
                <a:schemeClr val="hlink"/>
              </a:buClr>
              <a:buSzPts val="1600"/>
              <a:buFont typeface="Arial"/>
              <a:buChar char="►"/>
              <a:defRPr b="0" i="0" sz="2000" u="none" cap="none" strike="noStrike">
                <a:solidFill>
                  <a:schemeClr val="lt1"/>
                </a:solidFill>
                <a:latin typeface="Tahoma"/>
                <a:ea typeface="Tahoma"/>
                <a:cs typeface="Tahoma"/>
                <a:sym typeface="Tahoma"/>
              </a:defRPr>
            </a:lvl7pPr>
            <a:lvl8pPr indent="-330200" lvl="7" marL="3657600" marR="0" rtl="0" algn="l">
              <a:spcBef>
                <a:spcPts val="400"/>
              </a:spcBef>
              <a:spcAft>
                <a:spcPts val="0"/>
              </a:spcAft>
              <a:buClr>
                <a:schemeClr val="hlink"/>
              </a:buClr>
              <a:buSzPts val="1600"/>
              <a:buFont typeface="Arial"/>
              <a:buChar char="►"/>
              <a:defRPr b="0" i="0" sz="2000" u="none" cap="none" strike="noStrike">
                <a:solidFill>
                  <a:schemeClr val="lt1"/>
                </a:solidFill>
                <a:latin typeface="Tahoma"/>
                <a:ea typeface="Tahoma"/>
                <a:cs typeface="Tahoma"/>
                <a:sym typeface="Tahoma"/>
              </a:defRPr>
            </a:lvl8pPr>
            <a:lvl9pPr indent="-330200" lvl="8" marL="4114800" marR="0" rtl="0" algn="l">
              <a:spcBef>
                <a:spcPts val="400"/>
              </a:spcBef>
              <a:spcAft>
                <a:spcPts val="0"/>
              </a:spcAft>
              <a:buClr>
                <a:schemeClr val="hlink"/>
              </a:buClr>
              <a:buSzPts val="1600"/>
              <a:buFont typeface="Arial"/>
              <a:buChar char="►"/>
              <a:defRPr b="0" i="0" sz="2000" u="none" cap="none" strike="noStrike">
                <a:solidFill>
                  <a:schemeClr val="lt1"/>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 Id="rId3" Type="http://schemas.openxmlformats.org/officeDocument/2006/relationships/image" Target="../media/image94.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 Id="rId3" Type="http://schemas.openxmlformats.org/officeDocument/2006/relationships/image" Target="../media/image93.jpg"/><Relationship Id="rId4" Type="http://schemas.openxmlformats.org/officeDocument/2006/relationships/image" Target="../media/image106.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2.xml"/><Relationship Id="rId3" Type="http://schemas.openxmlformats.org/officeDocument/2006/relationships/image" Target="../media/image95.jpg"/><Relationship Id="rId4" Type="http://schemas.openxmlformats.org/officeDocument/2006/relationships/image" Target="../media/image87.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81.png"/><Relationship Id="rId4" Type="http://schemas.openxmlformats.org/officeDocument/2006/relationships/image" Target="../media/image8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8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8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83.png"/><Relationship Id="rId4" Type="http://schemas.openxmlformats.org/officeDocument/2006/relationships/image" Target="../media/image8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9.xml"/><Relationship Id="rId3" Type="http://schemas.openxmlformats.org/officeDocument/2006/relationships/image" Target="../media/image101.jpg"/><Relationship Id="rId4" Type="http://schemas.openxmlformats.org/officeDocument/2006/relationships/image" Target="../media/image9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1.xml"/><Relationship Id="rId3" Type="http://schemas.openxmlformats.org/officeDocument/2006/relationships/image" Target="../media/image102.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2.xml"/><Relationship Id="rId3" Type="http://schemas.openxmlformats.org/officeDocument/2006/relationships/image" Target="../media/image107.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8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5.xml"/><Relationship Id="rId3" Type="http://schemas.openxmlformats.org/officeDocument/2006/relationships/image" Target="../media/image121.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6.xml"/><Relationship Id="rId3" Type="http://schemas.openxmlformats.org/officeDocument/2006/relationships/image" Target="../media/image114.jpg"/><Relationship Id="rId4" Type="http://schemas.openxmlformats.org/officeDocument/2006/relationships/image" Target="../media/image119.jpg"/><Relationship Id="rId5" Type="http://schemas.openxmlformats.org/officeDocument/2006/relationships/image" Target="../media/image104.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9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98.png"/><Relationship Id="rId4" Type="http://schemas.openxmlformats.org/officeDocument/2006/relationships/image" Target="../media/image9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9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8.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0.xml"/><Relationship Id="rId3" Type="http://schemas.openxmlformats.org/officeDocument/2006/relationships/image" Target="../media/image109.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100.png"/><Relationship Id="rId4" Type="http://schemas.openxmlformats.org/officeDocument/2006/relationships/image" Target="../media/image10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10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3.xml"/><Relationship Id="rId3" Type="http://schemas.openxmlformats.org/officeDocument/2006/relationships/image" Target="../media/image112.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4.xml"/><Relationship Id="rId3" Type="http://schemas.openxmlformats.org/officeDocument/2006/relationships/image" Target="../media/image111.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5.xml"/><Relationship Id="rId3" Type="http://schemas.openxmlformats.org/officeDocument/2006/relationships/image" Target="../media/image113.jpg"/><Relationship Id="rId4" Type="http://schemas.openxmlformats.org/officeDocument/2006/relationships/image" Target="../media/image108.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1.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0.xml"/><Relationship Id="rId3" Type="http://schemas.openxmlformats.org/officeDocument/2006/relationships/image" Target="../media/image116.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1.xml"/><Relationship Id="rId3" Type="http://schemas.openxmlformats.org/officeDocument/2006/relationships/image" Target="../media/image110.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2.xml"/><Relationship Id="rId3" Type="http://schemas.openxmlformats.org/officeDocument/2006/relationships/image" Target="../media/image131.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3.xml"/><Relationship Id="rId3" Type="http://schemas.openxmlformats.org/officeDocument/2006/relationships/image" Target="../media/image117.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4.xml"/><Relationship Id="rId3" Type="http://schemas.openxmlformats.org/officeDocument/2006/relationships/image" Target="../media/image130.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36.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8.xml"/><Relationship Id="rId3" Type="http://schemas.openxmlformats.org/officeDocument/2006/relationships/image" Target="../media/image125.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9.xml"/><Relationship Id="rId3" Type="http://schemas.openxmlformats.org/officeDocument/2006/relationships/image" Target="../media/image1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9.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0.xml"/><Relationship Id="rId3" Type="http://schemas.openxmlformats.org/officeDocument/2006/relationships/image" Target="../media/image132.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1.xml"/><Relationship Id="rId3" Type="http://schemas.openxmlformats.org/officeDocument/2006/relationships/image" Target="../media/image124.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2.xml"/><Relationship Id="rId3" Type="http://schemas.openxmlformats.org/officeDocument/2006/relationships/image" Target="../media/image133.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3.xml"/><Relationship Id="rId3" Type="http://schemas.openxmlformats.org/officeDocument/2006/relationships/image" Target="../media/image135.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118.png"/><Relationship Id="rId4" Type="http://schemas.openxmlformats.org/officeDocument/2006/relationships/image" Target="../media/image115.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1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0.jpg"/><Relationship Id="rId4" Type="http://schemas.openxmlformats.org/officeDocument/2006/relationships/image" Target="../media/image18.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12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12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12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12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1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7.jpg"/><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0.jpg"/><Relationship Id="rId4" Type="http://schemas.openxmlformats.org/officeDocument/2006/relationships/image" Target="../media/image3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9.jpg"/><Relationship Id="rId4" Type="http://schemas.openxmlformats.org/officeDocument/2006/relationships/image" Target="../media/image43.jpg"/><Relationship Id="rId5" Type="http://schemas.openxmlformats.org/officeDocument/2006/relationships/image" Target="../media/image2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2.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7.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4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34.jpg"/><Relationship Id="rId4" Type="http://schemas.openxmlformats.org/officeDocument/2006/relationships/image" Target="../media/image5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51.jpg"/><Relationship Id="rId4" Type="http://schemas.openxmlformats.org/officeDocument/2006/relationships/image" Target="../media/image42.jpg"/><Relationship Id="rId5" Type="http://schemas.openxmlformats.org/officeDocument/2006/relationships/image" Target="../media/image3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2.png"/><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7.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65.jpg"/><Relationship Id="rId4" Type="http://schemas.openxmlformats.org/officeDocument/2006/relationships/image" Target="../media/image49.jpg"/><Relationship Id="rId5" Type="http://schemas.openxmlformats.org/officeDocument/2006/relationships/image" Target="../media/image48.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54.jpg"/><Relationship Id="rId4" Type="http://schemas.openxmlformats.org/officeDocument/2006/relationships/image" Target="../media/image73.jpg"/><Relationship Id="rId5" Type="http://schemas.openxmlformats.org/officeDocument/2006/relationships/image" Target="../media/image52.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3.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45.png"/><Relationship Id="rId4" Type="http://schemas.openxmlformats.org/officeDocument/2006/relationships/image" Target="../media/image58.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4.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 Id="rId3" Type="http://schemas.openxmlformats.org/officeDocument/2006/relationships/image" Target="../media/image62.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 Id="rId3" Type="http://schemas.openxmlformats.org/officeDocument/2006/relationships/image" Target="../media/image53.jpg"/><Relationship Id="rId4" Type="http://schemas.openxmlformats.org/officeDocument/2006/relationships/image" Target="../media/image69.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 Id="rId3" Type="http://schemas.openxmlformats.org/officeDocument/2006/relationships/image" Target="../media/image79.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 Id="rId3" Type="http://schemas.openxmlformats.org/officeDocument/2006/relationships/image" Target="../media/image71.jpg"/><Relationship Id="rId4" Type="http://schemas.openxmlformats.org/officeDocument/2006/relationships/image" Target="../media/image7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55.png"/><Relationship Id="rId4" Type="http://schemas.openxmlformats.org/officeDocument/2006/relationships/image" Target="../media/image60.png"/><Relationship Id="rId5" Type="http://schemas.openxmlformats.org/officeDocument/2006/relationships/image" Target="../media/image5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 Id="rId3" Type="http://schemas.openxmlformats.org/officeDocument/2006/relationships/image" Target="../media/image70.jpg"/><Relationship Id="rId4" Type="http://schemas.openxmlformats.org/officeDocument/2006/relationships/image" Target="../media/image61.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 Id="rId3" Type="http://schemas.openxmlformats.org/officeDocument/2006/relationships/image" Target="../media/image77.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 Id="rId3" Type="http://schemas.openxmlformats.org/officeDocument/2006/relationships/image" Target="../media/image74.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 Id="rId3" Type="http://schemas.openxmlformats.org/officeDocument/2006/relationships/image" Target="../media/image86.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 Id="rId3" Type="http://schemas.openxmlformats.org/officeDocument/2006/relationships/image" Target="../media/image13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9.xml"/><Relationship Id="rId3" Type="http://schemas.openxmlformats.org/officeDocument/2006/relationships/image" Target="../media/image137.png"/><Relationship Id="rId4" Type="http://schemas.openxmlformats.org/officeDocument/2006/relationships/image" Target="../media/image91.jpg"/><Relationship Id="rId5" Type="http://schemas.openxmlformats.org/officeDocument/2006/relationships/image" Target="../media/image8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6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6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8.png"/><Relationship Id="rId4" Type="http://schemas.openxmlformats.org/officeDocument/2006/relationships/image" Target="../media/image7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7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9.xml"/><Relationship Id="rId3" Type="http://schemas.openxmlformats.org/officeDocument/2006/relationships/image" Target="../media/image9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
          <p:cNvSpPr txBox="1"/>
          <p:nvPr>
            <p:ph type="ctrTitle"/>
          </p:nvPr>
        </p:nvSpPr>
        <p:spPr>
          <a:xfrm>
            <a:off x="642937" y="2143125"/>
            <a:ext cx="7772400" cy="2519362"/>
          </a:xfrm>
          <a:prstGeom prst="rect">
            <a:avLst/>
          </a:prstGeom>
          <a:noFill/>
          <a:ln>
            <a:noFill/>
          </a:ln>
        </p:spPr>
        <p:txBody>
          <a:bodyPr anchorCtr="1"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5400"/>
              <a:buFont typeface="Tahoma"/>
              <a:buNone/>
            </a:pPr>
            <a:r>
              <a:rPr b="1" i="0" lang="en-US" sz="5400" u="none">
                <a:solidFill>
                  <a:schemeClr val="lt2"/>
                </a:solidFill>
                <a:latin typeface="Tahoma"/>
                <a:ea typeface="Tahoma"/>
                <a:cs typeface="Tahoma"/>
                <a:sym typeface="Tahoma"/>
              </a:rPr>
              <a:t>Паттерны поведения</a:t>
            </a:r>
            <a:br>
              <a:rPr b="1" i="0" lang="en-US" sz="5400" u="none">
                <a:solidFill>
                  <a:schemeClr val="lt2"/>
                </a:solidFill>
                <a:latin typeface="Tahoma"/>
                <a:ea typeface="Tahoma"/>
                <a:cs typeface="Tahoma"/>
                <a:sym typeface="Tahoma"/>
              </a:rPr>
            </a:b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6746716e8bef0383_0"/>
          <p:cNvSpPr txBox="1"/>
          <p:nvPr>
            <p:ph type="title"/>
          </p:nvPr>
        </p:nvSpPr>
        <p:spPr>
          <a:xfrm>
            <a:off x="301625" y="228600"/>
            <a:ext cx="85407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000"/>
              <a:t>Когда применяется цепочка обязанностей?</a:t>
            </a:r>
            <a:endParaRPr sz="3000"/>
          </a:p>
        </p:txBody>
      </p:sp>
      <p:sp>
        <p:nvSpPr>
          <p:cNvPr id="464" name="Google Shape;464;g6746716e8bef0383_0"/>
          <p:cNvSpPr txBox="1"/>
          <p:nvPr>
            <p:ph idx="1" type="body"/>
          </p:nvPr>
        </p:nvSpPr>
        <p:spPr>
          <a:xfrm>
            <a:off x="301625" y="1600200"/>
            <a:ext cx="8540700" cy="4499100"/>
          </a:xfrm>
          <a:prstGeom prst="rect">
            <a:avLst/>
          </a:prstGeom>
        </p:spPr>
        <p:txBody>
          <a:bodyPr anchorCtr="0" anchor="t" bIns="45700" lIns="91425" spcFirstLastPara="1" rIns="91425" wrap="square" tIns="45700">
            <a:noAutofit/>
          </a:bodyPr>
          <a:lstStyle/>
          <a:p>
            <a:pPr indent="-381000" lvl="0" marL="457200" rtl="0" algn="l">
              <a:spcBef>
                <a:spcPts val="360"/>
              </a:spcBef>
              <a:spcAft>
                <a:spcPts val="0"/>
              </a:spcAft>
              <a:buSzPts val="2400"/>
              <a:buChar char="►"/>
            </a:pPr>
            <a:r>
              <a:rPr lang="en-US" sz="2400"/>
              <a:t>Когда имеется более одного объекта, который может обработать определенный запрос</a:t>
            </a:r>
            <a:endParaRPr sz="2400"/>
          </a:p>
          <a:p>
            <a:pPr indent="0" lvl="0" marL="457200" rtl="0" algn="l">
              <a:spcBef>
                <a:spcPts val="360"/>
              </a:spcBef>
              <a:spcAft>
                <a:spcPts val="0"/>
              </a:spcAft>
              <a:buNone/>
            </a:pPr>
            <a:r>
              <a:t/>
            </a:r>
            <a:endParaRPr sz="2400"/>
          </a:p>
          <a:p>
            <a:pPr indent="-381000" lvl="0" marL="457200" rtl="0" algn="l">
              <a:spcBef>
                <a:spcPts val="360"/>
              </a:spcBef>
              <a:spcAft>
                <a:spcPts val="0"/>
              </a:spcAft>
              <a:buSzPts val="2400"/>
              <a:buChar char="►"/>
            </a:pPr>
            <a:r>
              <a:rPr lang="en-US" sz="2400"/>
              <a:t>Когда надо передать запрос на выполнение одному из нескольких объект, точно не определяя, какому именно объекту</a:t>
            </a:r>
            <a:endParaRPr sz="2400"/>
          </a:p>
          <a:p>
            <a:pPr indent="0" lvl="0" marL="457200" rtl="0" algn="l">
              <a:spcBef>
                <a:spcPts val="360"/>
              </a:spcBef>
              <a:spcAft>
                <a:spcPts val="0"/>
              </a:spcAft>
              <a:buNone/>
            </a:pPr>
            <a:r>
              <a:t/>
            </a:r>
            <a:endParaRPr sz="2400"/>
          </a:p>
          <a:p>
            <a:pPr indent="-381000" lvl="0" marL="457200" rtl="0" algn="l">
              <a:spcBef>
                <a:spcPts val="360"/>
              </a:spcBef>
              <a:spcAft>
                <a:spcPts val="0"/>
              </a:spcAft>
              <a:buSzPts val="2400"/>
              <a:buChar char="►"/>
            </a:pPr>
            <a:r>
              <a:rPr lang="en-US" sz="2400"/>
              <a:t>Когда набор объектов задается динамически</a:t>
            </a:r>
            <a:endParaRPr sz="24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g489a7fdd4c5fd9b8_11"/>
          <p:cNvSpPr txBox="1"/>
          <p:nvPr/>
        </p:nvSpPr>
        <p:spPr>
          <a:xfrm>
            <a:off x="0" y="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Структура</a:t>
            </a:r>
            <a:endParaRPr sz="3000">
              <a:solidFill>
                <a:schemeClr val="lt2"/>
              </a:solidFill>
            </a:endParaRPr>
          </a:p>
        </p:txBody>
      </p:sp>
      <p:pic>
        <p:nvPicPr>
          <p:cNvPr id="1152" name="Google Shape;1152;g489a7fdd4c5fd9b8_11"/>
          <p:cNvPicPr preferRelativeResize="0"/>
          <p:nvPr/>
        </p:nvPicPr>
        <p:blipFill>
          <a:blip r:embed="rId3">
            <a:alphaModFix/>
          </a:blip>
          <a:stretch>
            <a:fillRect/>
          </a:stretch>
        </p:blipFill>
        <p:spPr>
          <a:xfrm>
            <a:off x="613550" y="1363725"/>
            <a:ext cx="7916901" cy="41305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g489a7fdd4c5fd9b8_21"/>
          <p:cNvSpPr txBox="1"/>
          <p:nvPr/>
        </p:nvSpPr>
        <p:spPr>
          <a:xfrm>
            <a:off x="0" y="0"/>
            <a:ext cx="8567700" cy="55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FFFFFF"/>
                </a:solidFill>
              </a:rPr>
              <a:t>нам надо сохранять состояние игрового персонажа в игре:</a:t>
            </a:r>
            <a:endParaRPr sz="2400">
              <a:solidFill>
                <a:srgbClr val="FFFFFF"/>
              </a:solidFill>
            </a:endParaRPr>
          </a:p>
        </p:txBody>
      </p:sp>
      <p:pic>
        <p:nvPicPr>
          <p:cNvPr id="1159" name="Google Shape;1159;g489a7fdd4c5fd9b8_21"/>
          <p:cNvPicPr preferRelativeResize="0"/>
          <p:nvPr/>
        </p:nvPicPr>
        <p:blipFill>
          <a:blip r:embed="rId3">
            <a:alphaModFix/>
          </a:blip>
          <a:stretch>
            <a:fillRect/>
          </a:stretch>
        </p:blipFill>
        <p:spPr>
          <a:xfrm>
            <a:off x="0" y="550200"/>
            <a:ext cx="4786978" cy="4381675"/>
          </a:xfrm>
          <a:prstGeom prst="rect">
            <a:avLst/>
          </a:prstGeom>
          <a:noFill/>
          <a:ln>
            <a:noFill/>
          </a:ln>
        </p:spPr>
      </p:pic>
      <p:pic>
        <p:nvPicPr>
          <p:cNvPr id="1160" name="Google Shape;1160;g489a7fdd4c5fd9b8_21"/>
          <p:cNvPicPr preferRelativeResize="0"/>
          <p:nvPr/>
        </p:nvPicPr>
        <p:blipFill>
          <a:blip r:embed="rId4">
            <a:alphaModFix/>
          </a:blip>
          <a:stretch>
            <a:fillRect/>
          </a:stretch>
        </p:blipFill>
        <p:spPr>
          <a:xfrm>
            <a:off x="4434825" y="1328654"/>
            <a:ext cx="4709176" cy="5373300"/>
          </a:xfrm>
          <a:prstGeom prst="rect">
            <a:avLst/>
          </a:prstGeom>
          <a:noFill/>
          <a:ln>
            <a:noFill/>
          </a:ln>
        </p:spPr>
      </p:pic>
      <p:sp>
        <p:nvSpPr>
          <p:cNvPr id="1161" name="Google Shape;1161;g489a7fdd4c5fd9b8_21"/>
          <p:cNvSpPr txBox="1"/>
          <p:nvPr/>
        </p:nvSpPr>
        <p:spPr>
          <a:xfrm>
            <a:off x="5877135" y="1101996"/>
            <a:ext cx="30000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FF"/>
                </a:solidFill>
                <a:highlight>
                  <a:srgbClr val="000000"/>
                </a:highlight>
              </a:rPr>
              <a:t>состояние которого описывается количество патронов и жизней</a:t>
            </a:r>
            <a:endParaRPr>
              <a:solidFill>
                <a:srgbClr val="FFFFFF"/>
              </a:solidFill>
              <a:highlight>
                <a:srgbClr val="000000"/>
              </a:highlight>
            </a:endParaRPr>
          </a:p>
        </p:txBody>
      </p:sp>
      <p:sp>
        <p:nvSpPr>
          <p:cNvPr id="1162" name="Google Shape;1162;g489a7fdd4c5fd9b8_21"/>
          <p:cNvSpPr txBox="1"/>
          <p:nvPr/>
        </p:nvSpPr>
        <p:spPr>
          <a:xfrm>
            <a:off x="1786975" y="550200"/>
            <a:ext cx="30000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FF"/>
                </a:solidFill>
                <a:highlight>
                  <a:srgbClr val="000000"/>
                </a:highlight>
              </a:rPr>
              <a:t>Для хранения состояния игрового персонажа</a:t>
            </a:r>
            <a:endParaRPr>
              <a:solidFill>
                <a:srgbClr val="FFFFFF"/>
              </a:solidFill>
              <a:highlight>
                <a:srgbClr val="000000"/>
              </a:highlight>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pic>
        <p:nvPicPr>
          <p:cNvPr id="1168" name="Google Shape;1168;g489a7fdd4c5fd9b8_29"/>
          <p:cNvPicPr preferRelativeResize="0"/>
          <p:nvPr/>
        </p:nvPicPr>
        <p:blipFill>
          <a:blip r:embed="rId3">
            <a:alphaModFix/>
          </a:blip>
          <a:stretch>
            <a:fillRect/>
          </a:stretch>
        </p:blipFill>
        <p:spPr>
          <a:xfrm>
            <a:off x="152400" y="152400"/>
            <a:ext cx="6362700" cy="4514850"/>
          </a:xfrm>
          <a:prstGeom prst="rect">
            <a:avLst/>
          </a:prstGeom>
          <a:noFill/>
          <a:ln>
            <a:noFill/>
          </a:ln>
        </p:spPr>
      </p:pic>
      <p:pic>
        <p:nvPicPr>
          <p:cNvPr id="1169" name="Google Shape;1169;g489a7fdd4c5fd9b8_29"/>
          <p:cNvPicPr preferRelativeResize="0"/>
          <p:nvPr/>
        </p:nvPicPr>
        <p:blipFill>
          <a:blip r:embed="rId4">
            <a:alphaModFix/>
          </a:blip>
          <a:stretch>
            <a:fillRect/>
          </a:stretch>
        </p:blipFill>
        <p:spPr>
          <a:xfrm>
            <a:off x="3828258" y="5042168"/>
            <a:ext cx="5133975" cy="15430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4" name="Shape 1174"/>
        <p:cNvGrpSpPr/>
        <p:nvPr/>
      </p:nvGrpSpPr>
      <p:grpSpPr>
        <a:xfrm>
          <a:off x="0" y="0"/>
          <a:ext cx="0" cy="0"/>
          <a:chOff x="0" y="0"/>
          <a:chExt cx="0" cy="0"/>
        </a:xfrm>
      </p:grpSpPr>
      <p:sp>
        <p:nvSpPr>
          <p:cNvPr id="1175" name="Google Shape;1175;p63"/>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1176" name="Google Shape;1176;p63"/>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200660" lvl="0" marL="342900" marR="0" rtl="0" algn="l">
              <a:lnSpc>
                <a:spcPct val="100000"/>
              </a:lnSpc>
              <a:spcBef>
                <a:spcPts val="0"/>
              </a:spcBef>
              <a:spcAft>
                <a:spcPts val="0"/>
              </a:spcAft>
              <a:buClr>
                <a:schemeClr val="hlink"/>
              </a:buClr>
              <a:buSzPts val="2240"/>
              <a:buFont typeface="Arial"/>
              <a:buNone/>
            </a:pPr>
            <a:r>
              <a:t/>
            </a:r>
            <a:endParaRPr b="0" i="0" sz="2800" u="none">
              <a:solidFill>
                <a:schemeClr val="lt1"/>
              </a:solidFill>
              <a:latin typeface="Tahoma"/>
              <a:ea typeface="Tahoma"/>
              <a:cs typeface="Tahoma"/>
              <a:sym typeface="Tahoma"/>
            </a:endParaRPr>
          </a:p>
          <a:p>
            <a:pPr indent="-200660" lvl="0" marL="342900" marR="0" rtl="0" algn="l">
              <a:lnSpc>
                <a:spcPct val="100000"/>
              </a:lnSpc>
              <a:spcBef>
                <a:spcPts val="560"/>
              </a:spcBef>
              <a:spcAft>
                <a:spcPts val="0"/>
              </a:spcAft>
              <a:buClr>
                <a:schemeClr val="hlink"/>
              </a:buClr>
              <a:buSzPts val="2240"/>
              <a:buFont typeface="Arial"/>
              <a:buNone/>
            </a:pPr>
            <a:r>
              <a:t/>
            </a:r>
            <a:endParaRPr b="0" i="0" sz="2800" u="none">
              <a:solidFill>
                <a:schemeClr val="lt1"/>
              </a:solidFill>
              <a:latin typeface="Tahoma"/>
              <a:ea typeface="Tahoma"/>
              <a:cs typeface="Tahoma"/>
              <a:sym typeface="Tahoma"/>
            </a:endParaRPr>
          </a:p>
          <a:p>
            <a:pPr indent="-200660" lvl="0" marL="342900" marR="0" rtl="0" algn="l">
              <a:lnSpc>
                <a:spcPct val="100000"/>
              </a:lnSpc>
              <a:spcBef>
                <a:spcPts val="560"/>
              </a:spcBef>
              <a:spcAft>
                <a:spcPts val="0"/>
              </a:spcAft>
              <a:buClr>
                <a:schemeClr val="hlink"/>
              </a:buClr>
              <a:buSzPts val="2240"/>
              <a:buFont typeface="Arial"/>
              <a:buNone/>
            </a:pPr>
            <a:r>
              <a:t/>
            </a:r>
            <a:endParaRPr b="0" i="0" sz="2800" u="none">
              <a:solidFill>
                <a:schemeClr val="lt1"/>
              </a:solidFill>
              <a:latin typeface="Tahoma"/>
              <a:ea typeface="Tahoma"/>
              <a:cs typeface="Tahoma"/>
              <a:sym typeface="Tahoma"/>
            </a:endParaRPr>
          </a:p>
          <a:p>
            <a:pPr indent="-200660" lvl="0" marL="342900" marR="0" rtl="0" algn="l">
              <a:lnSpc>
                <a:spcPct val="100000"/>
              </a:lnSpc>
              <a:spcBef>
                <a:spcPts val="560"/>
              </a:spcBef>
              <a:spcAft>
                <a:spcPts val="0"/>
              </a:spcAft>
              <a:buClr>
                <a:schemeClr val="hlink"/>
              </a:buClr>
              <a:buSzPts val="2240"/>
              <a:buFont typeface="Arial"/>
              <a:buNone/>
            </a:pPr>
            <a:r>
              <a:t/>
            </a:r>
            <a:endParaRPr b="0" i="0" sz="2800" u="none">
              <a:solidFill>
                <a:schemeClr val="lt1"/>
              </a:solidFill>
              <a:latin typeface="Tahoma"/>
              <a:ea typeface="Tahoma"/>
              <a:cs typeface="Tahoma"/>
              <a:sym typeface="Tahoma"/>
            </a:endParaRPr>
          </a:p>
          <a:p>
            <a:pPr indent="-200660" lvl="0" marL="342900" marR="0" rtl="0" algn="l">
              <a:lnSpc>
                <a:spcPct val="100000"/>
              </a:lnSpc>
              <a:spcBef>
                <a:spcPts val="560"/>
              </a:spcBef>
              <a:spcAft>
                <a:spcPts val="0"/>
              </a:spcAft>
              <a:buClr>
                <a:schemeClr val="hlink"/>
              </a:buClr>
              <a:buSzPts val="2240"/>
              <a:buFont typeface="Arial"/>
              <a:buNone/>
            </a:pPr>
            <a:r>
              <a:t/>
            </a:r>
            <a:endParaRPr b="0" i="0" sz="2800" u="none">
              <a:solidFill>
                <a:schemeClr val="lt1"/>
              </a:solidFill>
              <a:latin typeface="Tahoma"/>
              <a:ea typeface="Tahoma"/>
              <a:cs typeface="Tahoma"/>
              <a:sym typeface="Tahoma"/>
            </a:endParaRPr>
          </a:p>
          <a:p>
            <a:pPr indent="-342900" lvl="0" marL="342900" marR="0" rtl="0" algn="l">
              <a:lnSpc>
                <a:spcPct val="100000"/>
              </a:lnSpc>
              <a:spcBef>
                <a:spcPts val="560"/>
              </a:spcBef>
              <a:spcAft>
                <a:spcPts val="0"/>
              </a:spcAft>
              <a:buClr>
                <a:schemeClr val="hlink"/>
              </a:buClr>
              <a:buSzPts val="2240"/>
              <a:buFont typeface="Arial"/>
              <a:buChar char="►"/>
            </a:pPr>
            <a:r>
              <a:rPr b="0" i="0" lang="en-US" sz="2800" u="none">
                <a:solidFill>
                  <a:schemeClr val="lt1"/>
                </a:solidFill>
                <a:latin typeface="Tahoma"/>
                <a:ea typeface="Tahoma"/>
                <a:cs typeface="Tahoma"/>
                <a:sym typeface="Tahoma"/>
              </a:rPr>
              <a:t>Undo-Redo  (стек Command+ стек Memento)</a:t>
            </a:r>
            <a:endParaRPr/>
          </a:p>
          <a:p>
            <a:pPr indent="-342900" lvl="0" marL="342900" marR="0" rtl="0" algn="l">
              <a:lnSpc>
                <a:spcPct val="100000"/>
              </a:lnSpc>
              <a:spcBef>
                <a:spcPts val="560"/>
              </a:spcBef>
              <a:spcAft>
                <a:spcPts val="0"/>
              </a:spcAft>
              <a:buClr>
                <a:schemeClr val="hlink"/>
              </a:buClr>
              <a:buSzPts val="2240"/>
              <a:buFont typeface="Arial"/>
              <a:buChar char="►"/>
            </a:pPr>
            <a:r>
              <a:rPr b="0" i="0" lang="en-US" sz="2800" u="none">
                <a:solidFill>
                  <a:schemeClr val="lt1"/>
                </a:solidFill>
                <a:latin typeface="Tahoma"/>
                <a:ea typeface="Tahoma"/>
                <a:cs typeface="Tahoma"/>
                <a:sym typeface="Tahoma"/>
              </a:rPr>
              <a:t>Работа со счетом</a:t>
            </a:r>
            <a:endParaRPr/>
          </a:p>
          <a:p>
            <a:pPr indent="-200660" lvl="0" marL="342900" marR="0" rtl="0" algn="l">
              <a:spcBef>
                <a:spcPts val="560"/>
              </a:spcBef>
              <a:spcAft>
                <a:spcPts val="0"/>
              </a:spcAft>
              <a:buClr>
                <a:schemeClr val="hlink"/>
              </a:buClr>
              <a:buSzPts val="2240"/>
              <a:buFont typeface="Arial"/>
              <a:buNone/>
            </a:pPr>
            <a:r>
              <a:t/>
            </a:r>
            <a:endParaRPr b="0" i="0" sz="2800" u="none">
              <a:solidFill>
                <a:schemeClr val="lt1"/>
              </a:solidFill>
              <a:latin typeface="Tahoma"/>
              <a:ea typeface="Tahoma"/>
              <a:cs typeface="Tahoma"/>
              <a:sym typeface="Tahoma"/>
            </a:endParaRPr>
          </a:p>
        </p:txBody>
      </p:sp>
      <p:pic>
        <p:nvPicPr>
          <p:cNvPr descr="Ð¡Ð½Ð¸Ð¼Ð¾Ðº Ð¿Ð¾Ð»Ð½Ð¾ÑÑÑÑ Ð¾ÑÐºÑÑÑ Ð´Ð»Ñ ÑÐ¾Ð·Ð´Ð°ÑÐµÐ»Ñ, Ð½Ð¾ Ð»Ð¸ÑÑ ÑÐ°ÑÑÐ¸ÑÐ½Ð¾ Ð¾ÑÐºÑÑÑ Ð´Ð»Ñ Ð¾Ð¿ÐµÐºÑÐ½Ð¾Ð²" id="1177" name="Google Shape;1177;p63"/>
          <p:cNvPicPr preferRelativeResize="0"/>
          <p:nvPr/>
        </p:nvPicPr>
        <p:blipFill rotWithShape="1">
          <a:blip r:embed="rId3">
            <a:alphaModFix/>
          </a:blip>
          <a:srcRect b="0" l="0" r="0" t="0"/>
          <a:stretch/>
        </p:blipFill>
        <p:spPr>
          <a:xfrm>
            <a:off x="107950" y="-30162"/>
            <a:ext cx="5810250" cy="4286250"/>
          </a:xfrm>
          <a:prstGeom prst="rect">
            <a:avLst/>
          </a:prstGeom>
          <a:noFill/>
          <a:ln>
            <a:noFill/>
          </a:ln>
        </p:spPr>
      </p:pic>
      <p:pic>
        <p:nvPicPr>
          <p:cNvPr descr="Ð¡ÑÑÑÐºÑÑÑÐ° ÐºÐ»Ð°ÑÑÐ¾Ð² Ð¿ÑÐ¸Ð¼ÐµÑÐ° Ð¿Ð°ÑÑÐµÑÐ½Ð° Ð¡Ð½Ð¸Ð¼Ð¾Ðº" id="1178" name="Google Shape;1178;p63"/>
          <p:cNvPicPr preferRelativeResize="0"/>
          <p:nvPr/>
        </p:nvPicPr>
        <p:blipFill rotWithShape="1">
          <a:blip r:embed="rId4">
            <a:alphaModFix/>
          </a:blip>
          <a:srcRect b="0" l="0" r="0" t="0"/>
          <a:stretch/>
        </p:blipFill>
        <p:spPr>
          <a:xfrm>
            <a:off x="2555875" y="5373687"/>
            <a:ext cx="5715000" cy="13335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2" name="Shape 1182"/>
        <p:cNvGrpSpPr/>
        <p:nvPr/>
      </p:nvGrpSpPr>
      <p:grpSpPr>
        <a:xfrm>
          <a:off x="0" y="0"/>
          <a:ext cx="0" cy="0"/>
          <a:chOff x="0" y="0"/>
          <a:chExt cx="0" cy="0"/>
        </a:xfrm>
      </p:grpSpPr>
      <p:sp>
        <p:nvSpPr>
          <p:cNvPr id="1183" name="Google Shape;1183;p64"/>
          <p:cNvSpPr txBox="1"/>
          <p:nvPr>
            <p:ph idx="1" type="body"/>
          </p:nvPr>
        </p:nvSpPr>
        <p:spPr>
          <a:xfrm>
            <a:off x="301625" y="428625"/>
            <a:ext cx="8540750" cy="56705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hlink"/>
              </a:buClr>
              <a:buSzPts val="1600"/>
              <a:buFont typeface="Arial"/>
              <a:buChar char="►"/>
            </a:pPr>
            <a:r>
              <a:rPr b="0" i="0" lang="en-US" sz="2000" u="none">
                <a:solidFill>
                  <a:schemeClr val="lt1"/>
                </a:solidFill>
                <a:latin typeface="Tahoma"/>
                <a:ea typeface="Tahoma"/>
                <a:cs typeface="Tahoma"/>
                <a:sym typeface="Tahoma"/>
              </a:rPr>
              <a:t>Originator (хозяин) - объект, умеющий создавать хранителя, а также знающий, как восстановить свое внутреннее состояние из хранителя.</a:t>
            </a:r>
            <a:endParaRPr/>
          </a:p>
          <a:p>
            <a:pPr indent="-342900" lvl="0" marL="342900" marR="0" rtl="0" algn="l">
              <a:lnSpc>
                <a:spcPct val="100000"/>
              </a:lnSpc>
              <a:spcBef>
                <a:spcPts val="400"/>
              </a:spcBef>
              <a:spcAft>
                <a:spcPts val="0"/>
              </a:spcAft>
              <a:buClr>
                <a:schemeClr val="hlink"/>
              </a:buClr>
              <a:buSzPts val="1600"/>
              <a:buFont typeface="Arial"/>
              <a:buChar char="►"/>
            </a:pPr>
            <a:r>
              <a:rPr b="0" i="0" lang="en-US" sz="2000" u="none">
                <a:solidFill>
                  <a:schemeClr val="lt1"/>
                </a:solidFill>
                <a:latin typeface="Tahoma"/>
                <a:ea typeface="Tahoma"/>
                <a:cs typeface="Tahoma"/>
                <a:sym typeface="Tahoma"/>
              </a:rPr>
              <a:t>Caretaker (смотритель) - объект, который знает, почему и когда хозяин должен сохранять и восстанавливать себя.</a:t>
            </a:r>
            <a:endParaRPr/>
          </a:p>
          <a:p>
            <a:pPr indent="-342900" lvl="0" marL="342900" marR="0" rtl="0" algn="l">
              <a:lnSpc>
                <a:spcPct val="100000"/>
              </a:lnSpc>
              <a:spcBef>
                <a:spcPts val="400"/>
              </a:spcBef>
              <a:spcAft>
                <a:spcPts val="0"/>
              </a:spcAft>
              <a:buClr>
                <a:schemeClr val="hlink"/>
              </a:buClr>
              <a:buSzPts val="1600"/>
              <a:buFont typeface="Arial"/>
              <a:buChar char="►"/>
            </a:pPr>
            <a:r>
              <a:rPr b="0" i="0" lang="en-US" sz="2000" u="none">
                <a:solidFill>
                  <a:schemeClr val="lt1"/>
                </a:solidFill>
                <a:latin typeface="Tahoma"/>
                <a:ea typeface="Tahoma"/>
                <a:cs typeface="Tahoma"/>
                <a:sym typeface="Tahoma"/>
              </a:rPr>
              <a:t>Memento (хранитель) - "ящик на замке", который пишется и читается хозяином и за которым присматривает смотритель.</a:t>
            </a:r>
            <a:endParaRPr/>
          </a:p>
        </p:txBody>
      </p:sp>
      <p:pic>
        <p:nvPicPr>
          <p:cNvPr descr="Ð¡ÑÑÑÐºÑÑÑÐ° ÐºÐ»Ð°ÑÑÐ¾Ð² Ð¿Ð°ÑÑÐµÑÐ½Ð° Ð¡Ð½Ð¸Ð¼Ð¾Ðº (Ð¥ÑÐ°Ð½Ð¸ÑÐµÐ»Ñ)" id="1184" name="Google Shape;1184;p64"/>
          <p:cNvPicPr preferRelativeResize="0"/>
          <p:nvPr/>
        </p:nvPicPr>
        <p:blipFill rotWithShape="1">
          <a:blip r:embed="rId3">
            <a:alphaModFix/>
          </a:blip>
          <a:srcRect b="0" l="0" r="0" t="0"/>
          <a:stretch/>
        </p:blipFill>
        <p:spPr>
          <a:xfrm>
            <a:off x="755650" y="2997200"/>
            <a:ext cx="6600825" cy="352742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8" name="Shape 1188"/>
        <p:cNvGrpSpPr/>
        <p:nvPr/>
      </p:nvGrpSpPr>
      <p:grpSpPr>
        <a:xfrm>
          <a:off x="0" y="0"/>
          <a:ext cx="0" cy="0"/>
          <a:chOff x="0" y="0"/>
          <a:chExt cx="0" cy="0"/>
        </a:xfrm>
      </p:grpSpPr>
      <p:sp>
        <p:nvSpPr>
          <p:cNvPr id="1189" name="Google Shape;1189;p65"/>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1190" name="Google Shape;1190;p65"/>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1191" name="Google Shape;1191;p65"/>
          <p:cNvSpPr txBox="1"/>
          <p:nvPr/>
        </p:nvSpPr>
        <p:spPr>
          <a:xfrm>
            <a:off x="295275" y="193675"/>
            <a:ext cx="6246812" cy="25844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class</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PersonState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 Data { </a:t>
            </a:r>
            <a:r>
              <a:rPr b="0" i="0" lang="en-US" sz="1800" u="none">
                <a:solidFill>
                  <a:srgbClr val="0000FF"/>
                </a:solidFill>
                <a:latin typeface="Consolas"/>
                <a:ea typeface="Consolas"/>
                <a:cs typeface="Consolas"/>
                <a:sym typeface="Consolas"/>
              </a:rPr>
              <a:t>get</a:t>
            </a: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PersonState(</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 data)</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Data = data;</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
        <p:nvSpPr>
          <p:cNvPr id="1192" name="Google Shape;1192;p65"/>
          <p:cNvSpPr txBox="1"/>
          <p:nvPr/>
        </p:nvSpPr>
        <p:spPr>
          <a:xfrm>
            <a:off x="93662" y="2778125"/>
            <a:ext cx="8748712" cy="42481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Consolas"/>
              <a:buNone/>
            </a:pP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class</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Person</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  </a:t>
            </a:r>
            <a:r>
              <a:rPr b="0" i="0" lang="en-US" sz="1800" u="none">
                <a:solidFill>
                  <a:srgbClr val="0000FF"/>
                </a:solidFill>
                <a:latin typeface="Consolas"/>
                <a:ea typeface="Consolas"/>
                <a:cs typeface="Consolas"/>
                <a:sym typeface="Consolas"/>
              </a:rPr>
              <a:t>private</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 _name = </a:t>
            </a:r>
            <a:r>
              <a:rPr b="0" i="0" lang="en-US" sz="1800" u="none">
                <a:solidFill>
                  <a:srgbClr val="A31515"/>
                </a:solidFill>
                <a:latin typeface="Consolas"/>
                <a:ea typeface="Consolas"/>
                <a:cs typeface="Consolas"/>
                <a:sym typeface="Consolas"/>
              </a:rPr>
              <a:t>"Jo"</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private</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int</a:t>
            </a:r>
            <a:r>
              <a:rPr b="0" i="0" lang="en-US" sz="1800" u="none">
                <a:solidFill>
                  <a:srgbClr val="000000"/>
                </a:solidFill>
                <a:latin typeface="Consolas"/>
                <a:ea typeface="Consolas"/>
                <a:cs typeface="Consolas"/>
                <a:sym typeface="Consolas"/>
              </a:rPr>
              <a:t> _age = 1;</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SetName(</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 name)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SetAge(</a:t>
            </a:r>
            <a:r>
              <a:rPr b="0" i="0" lang="en-US" sz="1800" u="none">
                <a:solidFill>
                  <a:srgbClr val="0000FF"/>
                </a:solidFill>
                <a:latin typeface="Consolas"/>
                <a:ea typeface="Consolas"/>
                <a:cs typeface="Consolas"/>
                <a:sym typeface="Consolas"/>
              </a:rPr>
              <a:t>int</a:t>
            </a:r>
            <a:r>
              <a:rPr b="0" i="0" lang="en-US" sz="1800" u="none">
                <a:solidFill>
                  <a:srgbClr val="000000"/>
                </a:solidFill>
                <a:latin typeface="Consolas"/>
                <a:ea typeface="Consolas"/>
                <a:cs typeface="Consolas"/>
                <a:sym typeface="Consolas"/>
              </a:rPr>
              <a:t> age)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PersonState GetState()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var</a:t>
            </a:r>
            <a:r>
              <a:rPr b="0" i="0" lang="en-US" sz="1800" u="none">
                <a:solidFill>
                  <a:srgbClr val="000000"/>
                </a:solidFill>
                <a:latin typeface="Consolas"/>
                <a:ea typeface="Consolas"/>
                <a:cs typeface="Consolas"/>
                <a:sym typeface="Consolas"/>
              </a:rPr>
              <a:t> data = </a:t>
            </a:r>
            <a:r>
              <a:rPr b="0" i="0" lang="en-US" sz="1800" u="none">
                <a:solidFill>
                  <a:srgbClr val="A31515"/>
                </a:solidFill>
                <a:latin typeface="Consolas"/>
                <a:ea typeface="Consolas"/>
                <a:cs typeface="Consolas"/>
                <a:sym typeface="Consolas"/>
              </a:rPr>
              <a:t>$"</a:t>
            </a:r>
            <a:r>
              <a:rPr b="0" i="0" lang="en-US" sz="1800" u="none">
                <a:solidFill>
                  <a:srgbClr val="000000"/>
                </a:solidFill>
                <a:latin typeface="Consolas"/>
                <a:ea typeface="Consolas"/>
                <a:cs typeface="Consolas"/>
                <a:sym typeface="Consolas"/>
              </a:rPr>
              <a:t>{_name}</a:t>
            </a:r>
            <a:r>
              <a:rPr b="0" i="0" lang="en-US" sz="1800" u="none">
                <a:solidFill>
                  <a:srgbClr val="A31515"/>
                </a:solidFill>
                <a:latin typeface="Consolas"/>
                <a:ea typeface="Consolas"/>
                <a:cs typeface="Consolas"/>
                <a:sym typeface="Consolas"/>
              </a:rPr>
              <a:t>:</a:t>
            </a:r>
            <a:r>
              <a:rPr b="0" i="0" lang="en-US" sz="1800" u="none">
                <a:solidFill>
                  <a:srgbClr val="000000"/>
                </a:solidFill>
                <a:latin typeface="Consolas"/>
                <a:ea typeface="Consolas"/>
                <a:cs typeface="Consolas"/>
                <a:sym typeface="Consolas"/>
              </a:rPr>
              <a:t>{_age}</a:t>
            </a:r>
            <a:r>
              <a:rPr b="0" i="0" lang="en-US" sz="1800" u="none">
                <a:solidFill>
                  <a:srgbClr val="A31515"/>
                </a:solidFill>
                <a:latin typeface="Consolas"/>
                <a:ea typeface="Consolas"/>
                <a:cs typeface="Consolas"/>
                <a:sym typeface="Consolas"/>
              </a:rPr>
              <a:t>"</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return</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PersonState(data);</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96" name="Shape 1196"/>
        <p:cNvGrpSpPr/>
        <p:nvPr/>
      </p:nvGrpSpPr>
      <p:grpSpPr>
        <a:xfrm>
          <a:off x="0" y="0"/>
          <a:ext cx="0" cy="0"/>
          <a:chOff x="0" y="0"/>
          <a:chExt cx="0" cy="0"/>
        </a:xfrm>
      </p:grpSpPr>
      <p:sp>
        <p:nvSpPr>
          <p:cNvPr id="1197" name="Google Shape;1197;p66"/>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1198" name="Google Shape;1198;p66"/>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1199" name="Google Shape;1199;p66"/>
          <p:cNvSpPr txBox="1"/>
          <p:nvPr/>
        </p:nvSpPr>
        <p:spPr>
          <a:xfrm>
            <a:off x="330200" y="476250"/>
            <a:ext cx="6556375" cy="3416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var</a:t>
            </a:r>
            <a:r>
              <a:rPr b="0" i="0" lang="en-US" sz="1800" u="none">
                <a:solidFill>
                  <a:srgbClr val="000000"/>
                </a:solidFill>
                <a:latin typeface="Consolas"/>
                <a:ea typeface="Consolas"/>
                <a:cs typeface="Consolas"/>
                <a:sym typeface="Consolas"/>
              </a:rPr>
              <a:t> p =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Person();</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p.SetName(</a:t>
            </a:r>
            <a:r>
              <a:rPr b="0" i="0" lang="en-US" sz="1800" u="none">
                <a:solidFill>
                  <a:srgbClr val="A31515"/>
                </a:solidFill>
                <a:latin typeface="Consolas"/>
                <a:ea typeface="Consolas"/>
                <a:cs typeface="Consolas"/>
                <a:sym typeface="Consolas"/>
              </a:rPr>
              <a:t>"Olga"</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p.SetAge(1);</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WriteLine(p);</a:t>
            </a:r>
            <a:endParaRPr/>
          </a:p>
          <a:p>
            <a:pPr indent="0" lvl="0" marL="0" marR="0" rtl="0" algn="l">
              <a:lnSpc>
                <a:spcPct val="100000"/>
              </a:lnSpc>
              <a:spcBef>
                <a:spcPts val="0"/>
              </a:spcBef>
              <a:spcAft>
                <a:spcPts val="0"/>
              </a:spcAft>
              <a:buClr>
                <a:srgbClr val="0000FF"/>
              </a:buClr>
              <a:buSzPts val="1800"/>
              <a:buFont typeface="Consolas"/>
              <a:buNone/>
            </a:pPr>
            <a:r>
              <a:rPr b="0" i="0" lang="en-US" sz="1800" u="none">
                <a:solidFill>
                  <a:srgbClr val="0000FF"/>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FF"/>
              </a:buClr>
              <a:buSzPts val="1800"/>
              <a:buFont typeface="Consolas"/>
              <a:buNone/>
            </a:pPr>
            <a:r>
              <a:rPr b="0" i="0" lang="en-US" sz="1800" u="none">
                <a:solidFill>
                  <a:srgbClr val="0000FF"/>
                </a:solidFill>
                <a:latin typeface="Consolas"/>
                <a:ea typeface="Consolas"/>
                <a:cs typeface="Consolas"/>
                <a:sym typeface="Consolas"/>
              </a:rPr>
              <a:t>var</a:t>
            </a:r>
            <a:r>
              <a:rPr b="0" i="0" lang="en-US" sz="1800" u="none">
                <a:solidFill>
                  <a:srgbClr val="000000"/>
                </a:solidFill>
                <a:latin typeface="Consolas"/>
                <a:ea typeface="Consolas"/>
                <a:cs typeface="Consolas"/>
                <a:sym typeface="Consolas"/>
              </a:rPr>
              <a:t> memento = p.GetState();</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p.SetAge(19);</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WriteLine(p);</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p.SetState(memento);</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WriteLine(p);</a:t>
            </a:r>
            <a:endParaRPr/>
          </a:p>
        </p:txBody>
      </p:sp>
      <p:pic>
        <p:nvPicPr>
          <p:cNvPr id="1200" name="Google Shape;1200;p66"/>
          <p:cNvPicPr preferRelativeResize="0"/>
          <p:nvPr/>
        </p:nvPicPr>
        <p:blipFill rotWithShape="1">
          <a:blip r:embed="rId3">
            <a:alphaModFix/>
          </a:blip>
          <a:srcRect b="0" l="0" r="0" t="0"/>
          <a:stretch/>
        </p:blipFill>
        <p:spPr>
          <a:xfrm>
            <a:off x="3419475" y="4019550"/>
            <a:ext cx="3910012" cy="23082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67"/>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ahoma"/>
              <a:buNone/>
            </a:pPr>
            <a:r>
              <a:rPr b="1" i="0" lang="en-US" sz="4400" u="none">
                <a:solidFill>
                  <a:schemeClr val="lt2"/>
                </a:solidFill>
                <a:latin typeface="Tahoma"/>
                <a:ea typeface="Tahoma"/>
                <a:cs typeface="Tahoma"/>
                <a:sym typeface="Tahoma"/>
              </a:rPr>
              <a:t>Преимущества и недостатки</a:t>
            </a:r>
            <a:br>
              <a:rPr b="1" i="0" lang="en-US" sz="4400" u="none">
                <a:solidFill>
                  <a:schemeClr val="lt2"/>
                </a:solidFill>
                <a:latin typeface="Tahoma"/>
                <a:ea typeface="Tahoma"/>
                <a:cs typeface="Tahoma"/>
                <a:sym typeface="Tahoma"/>
              </a:rPr>
            </a:br>
            <a:r>
              <a:rPr b="0" i="0" lang="en-US" sz="4400" u="none">
                <a:solidFill>
                  <a:schemeClr val="lt2"/>
                </a:solidFill>
                <a:latin typeface="Tahoma"/>
                <a:ea typeface="Tahoma"/>
                <a:cs typeface="Tahoma"/>
                <a:sym typeface="Tahoma"/>
              </a:rPr>
              <a:t> </a:t>
            </a:r>
            <a:endParaRPr/>
          </a:p>
        </p:txBody>
      </p:sp>
      <p:sp>
        <p:nvSpPr>
          <p:cNvPr id="1206" name="Google Shape;1206;p67"/>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SzPts val="2560"/>
              <a:buFont typeface="Arial"/>
              <a:buNone/>
            </a:pPr>
            <a:r>
              <a:rPr b="0" i="0" lang="en-US" sz="3200" u="none">
                <a:solidFill>
                  <a:schemeClr val="lt1"/>
                </a:solidFill>
                <a:latin typeface="Tahoma"/>
                <a:ea typeface="Tahoma"/>
                <a:cs typeface="Tahoma"/>
                <a:sym typeface="Tahoma"/>
              </a:rPr>
              <a:t>+Не нарушает инкапсуляции исходного объекта.</a:t>
            </a:r>
            <a:endParaRPr/>
          </a:p>
          <a:p>
            <a:pPr indent="0" lvl="0" marL="0" marR="0" rtl="0" algn="l">
              <a:lnSpc>
                <a:spcPct val="100000"/>
              </a:lnSpc>
              <a:spcBef>
                <a:spcPts val="640"/>
              </a:spcBef>
              <a:spcAft>
                <a:spcPts val="0"/>
              </a:spcAft>
              <a:buClr>
                <a:schemeClr val="hlink"/>
              </a:buClr>
              <a:buSzPts val="2560"/>
              <a:buFont typeface="Arial"/>
              <a:buNone/>
            </a:pPr>
            <a:r>
              <a:rPr b="0" i="0" lang="en-US" sz="3200" u="none">
                <a:solidFill>
                  <a:schemeClr val="lt1"/>
                </a:solidFill>
                <a:latin typeface="Tahoma"/>
                <a:ea typeface="Tahoma"/>
                <a:cs typeface="Tahoma"/>
                <a:sym typeface="Tahoma"/>
              </a:rPr>
              <a:t> +Упрощает структуру исходного объекта. </a:t>
            </a:r>
            <a:endParaRPr b="0" i="0" sz="3200" u="none">
              <a:solidFill>
                <a:schemeClr val="lt1"/>
              </a:solidFill>
              <a:latin typeface="Tahoma"/>
              <a:ea typeface="Tahoma"/>
              <a:cs typeface="Tahoma"/>
              <a:sym typeface="Tahoma"/>
            </a:endParaRPr>
          </a:p>
          <a:p>
            <a:pPr indent="0" lvl="0" marL="0" marR="0" rtl="0" algn="l">
              <a:lnSpc>
                <a:spcPct val="100000"/>
              </a:lnSpc>
              <a:spcBef>
                <a:spcPts val="640"/>
              </a:spcBef>
              <a:spcAft>
                <a:spcPts val="0"/>
              </a:spcAft>
              <a:buClr>
                <a:schemeClr val="hlink"/>
              </a:buClr>
              <a:buSzPts val="2560"/>
              <a:buFont typeface="Arial"/>
              <a:buNone/>
            </a:pPr>
            <a:r>
              <a:t/>
            </a:r>
            <a:endParaRPr b="0" i="0" sz="3200" u="none">
              <a:solidFill>
                <a:schemeClr val="lt1"/>
              </a:solidFill>
              <a:latin typeface="Tahoma"/>
              <a:ea typeface="Tahoma"/>
              <a:cs typeface="Tahoma"/>
              <a:sym typeface="Tahoma"/>
            </a:endParaRPr>
          </a:p>
          <a:p>
            <a:pPr indent="0" lvl="0" marL="0" marR="0" rtl="0" algn="l">
              <a:lnSpc>
                <a:spcPct val="100000"/>
              </a:lnSpc>
              <a:spcBef>
                <a:spcPts val="640"/>
              </a:spcBef>
              <a:spcAft>
                <a:spcPts val="0"/>
              </a:spcAft>
              <a:buClr>
                <a:schemeClr val="hlink"/>
              </a:buClr>
              <a:buSzPts val="2560"/>
              <a:buFont typeface="Arial"/>
              <a:buNone/>
            </a:pPr>
            <a:r>
              <a:rPr b="0" i="0" lang="en-US" sz="3200" u="none">
                <a:solidFill>
                  <a:schemeClr val="lt1"/>
                </a:solidFill>
                <a:latin typeface="Tahoma"/>
                <a:ea typeface="Tahoma"/>
                <a:cs typeface="Tahoma"/>
                <a:sym typeface="Tahoma"/>
              </a:rPr>
              <a:t> - Требует много памяти.</a:t>
            </a:r>
            <a:endParaRPr b="0" i="0" sz="3200" u="none">
              <a:solidFill>
                <a:schemeClr val="lt1"/>
              </a:solidFill>
              <a:latin typeface="Tahoma"/>
              <a:ea typeface="Tahoma"/>
              <a:cs typeface="Tahoma"/>
              <a:sym typeface="Tahoma"/>
            </a:endParaRPr>
          </a:p>
          <a:p>
            <a:pPr indent="-180340" lvl="0" marL="342900" marR="0" rtl="0" algn="l">
              <a:spcBef>
                <a:spcPts val="640"/>
              </a:spcBef>
              <a:spcAft>
                <a:spcPts val="0"/>
              </a:spcAft>
              <a:buClr>
                <a:schemeClr val="hlink"/>
              </a:buClr>
              <a:buSzPts val="2560"/>
              <a:buFont typeface="Arial"/>
              <a:buNone/>
            </a:pPr>
            <a:r>
              <a:t/>
            </a:r>
            <a:endParaRPr b="0" i="0" sz="3200" u="none">
              <a:solidFill>
                <a:schemeClr val="lt1"/>
              </a:solidFill>
              <a:latin typeface="Tahoma"/>
              <a:ea typeface="Tahoma"/>
              <a:cs typeface="Tahoma"/>
              <a:sym typeface="Tahoma"/>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68"/>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4400"/>
              <a:buFont typeface="Tahoma"/>
              <a:buNone/>
            </a:pPr>
            <a:r>
              <a:rPr b="0" i="0" lang="en-US" sz="4400" u="none">
                <a:solidFill>
                  <a:schemeClr val="lt2"/>
                </a:solidFill>
                <a:latin typeface="Tahoma"/>
                <a:ea typeface="Tahoma"/>
                <a:cs typeface="Tahoma"/>
                <a:sym typeface="Tahoma"/>
              </a:rPr>
              <a:t>Посетитель (Visitor)</a:t>
            </a:r>
            <a:endParaRPr/>
          </a:p>
        </p:txBody>
      </p:sp>
      <p:sp>
        <p:nvSpPr>
          <p:cNvPr id="1213" name="Google Shape;1213;p68"/>
          <p:cNvSpPr txBox="1"/>
          <p:nvPr>
            <p:ph idx="1" type="body"/>
          </p:nvPr>
        </p:nvSpPr>
        <p:spPr>
          <a:xfrm>
            <a:off x="-31750" y="1700212"/>
            <a:ext cx="8540750" cy="4498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hlink"/>
              </a:buClr>
              <a:buSzPts val="2560"/>
              <a:buFont typeface="Arial"/>
              <a:buChar char="►"/>
            </a:pPr>
            <a:r>
              <a:rPr b="1" i="0" lang="en-US" sz="3200" u="none">
                <a:solidFill>
                  <a:schemeClr val="lt1"/>
                </a:solidFill>
                <a:latin typeface="Tahoma"/>
                <a:ea typeface="Tahoma"/>
                <a:cs typeface="Tahoma"/>
                <a:sym typeface="Tahoma"/>
              </a:rPr>
              <a:t>Назначение</a:t>
            </a:r>
            <a:r>
              <a:rPr b="0" i="0" lang="en-US" sz="3200" u="none">
                <a:solidFill>
                  <a:schemeClr val="lt1"/>
                </a:solidFill>
                <a:latin typeface="Tahoma"/>
                <a:ea typeface="Tahoma"/>
                <a:cs typeface="Tahoma"/>
                <a:sym typeface="Tahoma"/>
              </a:rPr>
              <a:t>: паттерн позволяет обойти набор </a:t>
            </a:r>
            <a:r>
              <a:rPr b="0" i="1" lang="en-US" sz="3200" u="none">
                <a:solidFill>
                  <a:schemeClr val="lt1"/>
                </a:solidFill>
                <a:latin typeface="Tahoma"/>
                <a:ea typeface="Tahoma"/>
                <a:cs typeface="Tahoma"/>
                <a:sym typeface="Tahoma"/>
              </a:rPr>
              <a:t>разнородных</a:t>
            </a:r>
            <a:r>
              <a:rPr b="0" i="0" lang="en-US" sz="3200" u="none">
                <a:solidFill>
                  <a:schemeClr val="lt1"/>
                </a:solidFill>
                <a:latin typeface="Tahoma"/>
                <a:ea typeface="Tahoma"/>
                <a:cs typeface="Tahoma"/>
                <a:sym typeface="Tahoma"/>
              </a:rPr>
              <a:t> объектов и выполнить над этими объектами некую </a:t>
            </a:r>
            <a:r>
              <a:rPr b="0" i="1" lang="en-US" sz="3200" u="none">
                <a:solidFill>
                  <a:schemeClr val="lt1"/>
                </a:solidFill>
                <a:latin typeface="Tahoma"/>
                <a:ea typeface="Tahoma"/>
                <a:cs typeface="Tahoma"/>
                <a:sym typeface="Tahoma"/>
              </a:rPr>
              <a:t>операцию</a:t>
            </a:r>
            <a:r>
              <a:rPr b="0" i="0" lang="en-US" sz="3200" u="none">
                <a:solidFill>
                  <a:schemeClr val="lt1"/>
                </a:solidFill>
                <a:latin typeface="Tahoma"/>
                <a:ea typeface="Tahoma"/>
                <a:cs typeface="Tahoma"/>
                <a:sym typeface="Tahoma"/>
              </a:rPr>
              <a:t>. При этом </a:t>
            </a:r>
            <a:r>
              <a:rPr b="0" i="1" lang="en-US" sz="3200" u="none">
                <a:solidFill>
                  <a:schemeClr val="lt1"/>
                </a:solidFill>
                <a:latin typeface="Tahoma"/>
                <a:ea typeface="Tahoma"/>
                <a:cs typeface="Tahoma"/>
                <a:sym typeface="Tahoma"/>
              </a:rPr>
              <a:t>операция</a:t>
            </a:r>
            <a:r>
              <a:rPr b="0" i="0" lang="en-US" sz="3200" u="none">
                <a:solidFill>
                  <a:schemeClr val="lt1"/>
                </a:solidFill>
                <a:latin typeface="Tahoma"/>
                <a:ea typeface="Tahoma"/>
                <a:cs typeface="Tahoma"/>
                <a:sym typeface="Tahoma"/>
              </a:rPr>
              <a:t> не являться методом объектов набора.</a:t>
            </a:r>
            <a:endParaRPr/>
          </a:p>
          <a:p>
            <a:pPr indent="-180340" lvl="0" marL="342900" marR="0" rtl="0" algn="l">
              <a:spcBef>
                <a:spcPts val="640"/>
              </a:spcBef>
              <a:spcAft>
                <a:spcPts val="0"/>
              </a:spcAft>
              <a:buClr>
                <a:schemeClr val="hlink"/>
              </a:buClr>
              <a:buSzPts val="2560"/>
              <a:buFont typeface="Arial"/>
              <a:buNone/>
            </a:pPr>
            <a:r>
              <a:t/>
            </a:r>
            <a:endParaRPr b="0" i="0" sz="3200" u="none">
              <a:solidFill>
                <a:schemeClr val="lt1"/>
              </a:solidFill>
              <a:latin typeface="Tahoma"/>
              <a:ea typeface="Tahoma"/>
              <a:cs typeface="Tahoma"/>
              <a:sym typeface="Tahoma"/>
            </a:endParaRPr>
          </a:p>
        </p:txBody>
      </p:sp>
      <p:pic>
        <p:nvPicPr>
          <p:cNvPr id="1214" name="Google Shape;1214;p68"/>
          <p:cNvPicPr preferRelativeResize="0"/>
          <p:nvPr/>
        </p:nvPicPr>
        <p:blipFill rotWithShape="1">
          <a:blip r:embed="rId3">
            <a:alphaModFix/>
          </a:blip>
          <a:srcRect b="0" l="0" r="0" t="0"/>
          <a:stretch/>
        </p:blipFill>
        <p:spPr>
          <a:xfrm>
            <a:off x="6588125" y="228600"/>
            <a:ext cx="2154237" cy="1579562"/>
          </a:xfrm>
          <a:prstGeom prst="rect">
            <a:avLst/>
          </a:prstGeom>
          <a:noFill/>
          <a:ln>
            <a:noFill/>
          </a:ln>
        </p:spPr>
      </p:pic>
      <p:pic>
        <p:nvPicPr>
          <p:cNvPr descr="Ð¡ÑÑÐ°ÑÐ¾Ð²Ð¾Ð¹ Ð°Ð³ÐµÐ½Ñ" id="1215" name="Google Shape;1215;p68"/>
          <p:cNvPicPr preferRelativeResize="0"/>
          <p:nvPr/>
        </p:nvPicPr>
        <p:blipFill rotWithShape="1">
          <a:blip r:embed="rId4">
            <a:alphaModFix/>
          </a:blip>
          <a:srcRect b="0" l="0" r="0" t="0"/>
          <a:stretch/>
        </p:blipFill>
        <p:spPr>
          <a:xfrm>
            <a:off x="2987675" y="4365625"/>
            <a:ext cx="4824412" cy="2411412"/>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g2162cba1c1a2e6d2_0"/>
          <p:cNvSpPr txBox="1"/>
          <p:nvPr/>
        </p:nvSpPr>
        <p:spPr>
          <a:xfrm>
            <a:off x="0" y="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Проблема</a:t>
            </a:r>
            <a:endParaRPr sz="3000">
              <a:solidFill>
                <a:schemeClr val="lt2"/>
              </a:solidFill>
            </a:endParaRPr>
          </a:p>
        </p:txBody>
      </p:sp>
      <p:sp>
        <p:nvSpPr>
          <p:cNvPr id="1222" name="Google Shape;1222;g2162cba1c1a2e6d2_0"/>
          <p:cNvSpPr txBox="1"/>
          <p:nvPr/>
        </p:nvSpPr>
        <p:spPr>
          <a:xfrm>
            <a:off x="0" y="646500"/>
            <a:ext cx="8698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FF"/>
                </a:solidFill>
              </a:rPr>
              <a:t>Ваша команда разрабатывает приложение, работающее с геоданными в виде графа. Узлами графа являются городские локации: памятники, театры, рестораны, важные предприятия и прочее. Каждый узел имеет ссылки на другие, ближайшие к нему узлы. Каждому типу узлов соответствует свой класс, а каждый узел представлен отдельным объектом.</a:t>
            </a:r>
            <a:endParaRPr>
              <a:solidFill>
                <a:srgbClr val="FFFFFF"/>
              </a:solidFill>
            </a:endParaRPr>
          </a:p>
        </p:txBody>
      </p:sp>
      <p:sp>
        <p:nvSpPr>
          <p:cNvPr id="1223" name="Google Shape;1223;g2162cba1c1a2e6d2_0"/>
          <p:cNvSpPr txBox="1"/>
          <p:nvPr/>
        </p:nvSpPr>
        <p:spPr>
          <a:xfrm>
            <a:off x="4834276" y="1422097"/>
            <a:ext cx="36093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FFFFFF"/>
                </a:solidFill>
              </a:rPr>
              <a:t>сделать экспорт этого графа в XML</a:t>
            </a:r>
            <a:endParaRPr sz="1600">
              <a:solidFill>
                <a:srgbClr val="FFFFFF"/>
              </a:solidFill>
            </a:endParaRPr>
          </a:p>
        </p:txBody>
      </p:sp>
      <p:pic>
        <p:nvPicPr>
          <p:cNvPr id="1224" name="Google Shape;1224;g2162cba1c1a2e6d2_0"/>
          <p:cNvPicPr preferRelativeResize="0"/>
          <p:nvPr/>
        </p:nvPicPr>
        <p:blipFill>
          <a:blip r:embed="rId3">
            <a:alphaModFix/>
          </a:blip>
          <a:stretch>
            <a:fillRect/>
          </a:stretch>
        </p:blipFill>
        <p:spPr>
          <a:xfrm>
            <a:off x="152400" y="2009199"/>
            <a:ext cx="4883300" cy="2320850"/>
          </a:xfrm>
          <a:prstGeom prst="rect">
            <a:avLst/>
          </a:prstGeom>
          <a:noFill/>
          <a:ln>
            <a:noFill/>
          </a:ln>
        </p:spPr>
      </p:pic>
      <p:sp>
        <p:nvSpPr>
          <p:cNvPr id="1225" name="Google Shape;1225;g2162cba1c1a2e6d2_0"/>
          <p:cNvSpPr txBox="1"/>
          <p:nvPr/>
        </p:nvSpPr>
        <p:spPr>
          <a:xfrm>
            <a:off x="4339588" y="2009200"/>
            <a:ext cx="34050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FF"/>
                </a:solidFill>
                <a:highlight>
                  <a:srgbClr val="000000"/>
                </a:highlight>
              </a:rPr>
              <a:t>Дело было бы плёвым, если бы вы могли редактировать классы узлов.</a:t>
            </a:r>
            <a:endParaRPr>
              <a:solidFill>
                <a:srgbClr val="FFFFFF"/>
              </a:solidFill>
              <a:highlight>
                <a:srgbClr val="000000"/>
              </a:highlight>
            </a:endParaRPr>
          </a:p>
        </p:txBody>
      </p:sp>
      <p:sp>
        <p:nvSpPr>
          <p:cNvPr id="1226" name="Google Shape;1226;g2162cba1c1a2e6d2_0"/>
          <p:cNvSpPr txBox="1"/>
          <p:nvPr/>
        </p:nvSpPr>
        <p:spPr>
          <a:xfrm>
            <a:off x="4332968" y="3141850"/>
            <a:ext cx="4611900" cy="124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FF"/>
                </a:solidFill>
                <a:highlight>
                  <a:srgbClr val="000000"/>
                </a:highlight>
              </a:rPr>
              <a:t>Но, к сожалению, классы узлов вам изменить не удалось. Системный архитектор сослался на то, что код классов узлов сейчас очень стабилен, и от него многое зависит, поэтому он не хочет рисковать и позволять кому-либо его трогать.</a:t>
            </a:r>
            <a:endParaRPr>
              <a:solidFill>
                <a:srgbClr val="FFFFFF"/>
              </a:solidFill>
              <a:highlight>
                <a:srgbClr val="000000"/>
              </a:highlight>
            </a:endParaRPr>
          </a:p>
        </p:txBody>
      </p:sp>
      <p:pic>
        <p:nvPicPr>
          <p:cNvPr id="1227" name="Google Shape;1227;g2162cba1c1a2e6d2_0"/>
          <p:cNvPicPr preferRelativeResize="0"/>
          <p:nvPr/>
        </p:nvPicPr>
        <p:blipFill>
          <a:blip r:embed="rId4">
            <a:alphaModFix/>
          </a:blip>
          <a:stretch>
            <a:fillRect/>
          </a:stretch>
        </p:blipFill>
        <p:spPr>
          <a:xfrm>
            <a:off x="152400" y="4384750"/>
            <a:ext cx="4557568" cy="2320850"/>
          </a:xfrm>
          <a:prstGeom prst="rect">
            <a:avLst/>
          </a:prstGeom>
          <a:noFill/>
          <a:ln>
            <a:noFill/>
          </a:ln>
        </p:spPr>
      </p:pic>
      <p:sp>
        <p:nvSpPr>
          <p:cNvPr id="1228" name="Google Shape;1228;g2162cba1c1a2e6d2_0"/>
          <p:cNvSpPr txBox="1"/>
          <p:nvPr/>
        </p:nvSpPr>
        <p:spPr>
          <a:xfrm>
            <a:off x="4834275" y="4909300"/>
            <a:ext cx="3864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FF"/>
                </a:solidFill>
                <a:highlight>
                  <a:srgbClr val="000000"/>
                </a:highlight>
              </a:rPr>
              <a:t>Была и ещё одна причина запрета. Если на следующей неделе вам бы понадобился экспорт в какой-то другой формат данных, то эти классы снова пришлось бы менять.</a:t>
            </a:r>
            <a:endParaRPr>
              <a:solidFill>
                <a:srgbClr val="FFFFFF"/>
              </a:solidFill>
              <a:highlight>
                <a:srgbClr val="000000"/>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
          <p:cNvSpPr txBox="1"/>
          <p:nvPr>
            <p:ph type="title"/>
          </p:nvPr>
        </p:nvSpPr>
        <p:spPr>
          <a:xfrm>
            <a:off x="301625" y="228600"/>
            <a:ext cx="42705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t>Структура</a:t>
            </a:r>
            <a:endParaRPr sz="3600">
              <a:solidFill>
                <a:schemeClr val="lt2"/>
              </a:solidFill>
              <a:latin typeface="Tahoma"/>
              <a:ea typeface="Tahoma"/>
              <a:cs typeface="Tahoma"/>
              <a:sym typeface="Tahoma"/>
            </a:endParaRPr>
          </a:p>
        </p:txBody>
      </p:sp>
      <p:pic>
        <p:nvPicPr>
          <p:cNvPr id="470" name="Google Shape;470;p7"/>
          <p:cNvPicPr preferRelativeResize="0"/>
          <p:nvPr/>
        </p:nvPicPr>
        <p:blipFill>
          <a:blip r:embed="rId3">
            <a:alphaModFix/>
          </a:blip>
          <a:stretch>
            <a:fillRect/>
          </a:stretch>
        </p:blipFill>
        <p:spPr>
          <a:xfrm>
            <a:off x="1403968" y="1163036"/>
            <a:ext cx="6778575" cy="54360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g7c34868d5ebdb6ea_10"/>
          <p:cNvSpPr txBox="1"/>
          <p:nvPr/>
        </p:nvSpPr>
        <p:spPr>
          <a:xfrm>
            <a:off x="0" y="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Решение</a:t>
            </a:r>
            <a:endParaRPr sz="3000">
              <a:solidFill>
                <a:schemeClr val="lt2"/>
              </a:solidFill>
            </a:endParaRPr>
          </a:p>
        </p:txBody>
      </p:sp>
      <p:sp>
        <p:nvSpPr>
          <p:cNvPr id="1235" name="Google Shape;1235;g7c34868d5ebdb6ea_10"/>
          <p:cNvSpPr txBox="1"/>
          <p:nvPr/>
        </p:nvSpPr>
        <p:spPr>
          <a:xfrm>
            <a:off x="472350" y="894671"/>
            <a:ext cx="8199300" cy="157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FFFF"/>
                </a:solidFill>
              </a:rPr>
              <a:t>Паттерн Посетитель предлагает разместить новое поведение в отдельном классе, вместо того чтобы множить его сразу в нескольких классах. Объекты, с которыми должно было быть связано поведение, не будут выполнять его самостоятельно. Вместо этого вы будете передавать эти объекты в методы посетителя.</a:t>
            </a:r>
            <a:endParaRPr sz="1800">
              <a:solidFill>
                <a:srgbClr val="FFFFFF"/>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g7c34868d5ebdb6ea_18"/>
          <p:cNvSpPr txBox="1"/>
          <p:nvPr/>
        </p:nvSpPr>
        <p:spPr>
          <a:xfrm>
            <a:off x="0" y="0"/>
            <a:ext cx="4903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Аналогия из жизни</a:t>
            </a:r>
            <a:endParaRPr sz="3000">
              <a:solidFill>
                <a:schemeClr val="lt2"/>
              </a:solidFill>
            </a:endParaRPr>
          </a:p>
        </p:txBody>
      </p:sp>
      <p:pic>
        <p:nvPicPr>
          <p:cNvPr id="1242" name="Google Shape;1242;g7c34868d5ebdb6ea_18"/>
          <p:cNvPicPr preferRelativeResize="0"/>
          <p:nvPr/>
        </p:nvPicPr>
        <p:blipFill>
          <a:blip r:embed="rId3">
            <a:alphaModFix/>
          </a:blip>
          <a:stretch>
            <a:fillRect/>
          </a:stretch>
        </p:blipFill>
        <p:spPr>
          <a:xfrm>
            <a:off x="246201" y="1946991"/>
            <a:ext cx="6278801" cy="3495950"/>
          </a:xfrm>
          <a:prstGeom prst="rect">
            <a:avLst/>
          </a:prstGeom>
          <a:noFill/>
          <a:ln>
            <a:noFill/>
          </a:ln>
        </p:spPr>
      </p:pic>
      <p:sp>
        <p:nvSpPr>
          <p:cNvPr id="1243" name="Google Shape;1243;g7c34868d5ebdb6ea_18"/>
          <p:cNvSpPr txBox="1"/>
          <p:nvPr/>
        </p:nvSpPr>
        <p:spPr>
          <a:xfrm>
            <a:off x="141250" y="646500"/>
            <a:ext cx="8876400" cy="13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FFFF"/>
                </a:solidFill>
              </a:rPr>
              <a:t>Представьте начинающего страхового агента, жаждущего получить новых клиентов. Он беспорядочно посещает все дома в округе, предлагая свои услуги. Но для каждого из посещаемых типов домов у него имеется особое предложение.</a:t>
            </a:r>
            <a:endParaRPr sz="1800">
              <a:solidFill>
                <a:srgbClr val="FFFFFF"/>
              </a:solidFill>
            </a:endParaRPr>
          </a:p>
        </p:txBody>
      </p:sp>
      <p:sp>
        <p:nvSpPr>
          <p:cNvPr id="1244" name="Google Shape;1244;g7c34868d5ebdb6ea_18"/>
          <p:cNvSpPr txBox="1"/>
          <p:nvPr/>
        </p:nvSpPr>
        <p:spPr>
          <a:xfrm>
            <a:off x="408499" y="5679225"/>
            <a:ext cx="84588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FFFFFF"/>
                </a:solidFill>
              </a:rPr>
              <a:t>Придя в дом к обычной семье, он предлагает оформить медицинскую страховку.</a:t>
            </a:r>
            <a:endParaRPr sz="1500">
              <a:solidFill>
                <a:srgbClr val="FFFFFF"/>
              </a:solidFill>
            </a:endParaRPr>
          </a:p>
          <a:p>
            <a:pPr indent="0" lvl="0" marL="0" rtl="0" algn="l">
              <a:spcBef>
                <a:spcPts val="0"/>
              </a:spcBef>
              <a:spcAft>
                <a:spcPts val="0"/>
              </a:spcAft>
              <a:buNone/>
            </a:pPr>
            <a:r>
              <a:rPr lang="en-US" sz="1500">
                <a:solidFill>
                  <a:srgbClr val="FFFFFF"/>
                </a:solidFill>
              </a:rPr>
              <a:t>Придя в банк, он предлагает страховку от грабежа.</a:t>
            </a:r>
            <a:endParaRPr sz="1500">
              <a:solidFill>
                <a:srgbClr val="FFFFFF"/>
              </a:solidFill>
            </a:endParaRPr>
          </a:p>
          <a:p>
            <a:pPr indent="0" lvl="0" marL="0" rtl="0" algn="l">
              <a:spcBef>
                <a:spcPts val="0"/>
              </a:spcBef>
              <a:spcAft>
                <a:spcPts val="0"/>
              </a:spcAft>
              <a:buNone/>
            </a:pPr>
            <a:r>
              <a:rPr lang="en-US" sz="1500">
                <a:solidFill>
                  <a:srgbClr val="FFFFFF"/>
                </a:solidFill>
              </a:rPr>
              <a:t>Придя на фабрику, он предлагает страховку предприятия от пожара и наводнения.</a:t>
            </a:r>
            <a:endParaRPr sz="1500">
              <a:solidFill>
                <a:srgbClr val="FFFFFF"/>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g7c34868d5ebdb6ea_29"/>
          <p:cNvSpPr txBox="1"/>
          <p:nvPr/>
        </p:nvSpPr>
        <p:spPr>
          <a:xfrm>
            <a:off x="0" y="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Структура</a:t>
            </a:r>
            <a:endParaRPr sz="3000">
              <a:solidFill>
                <a:schemeClr val="lt2"/>
              </a:solidFill>
            </a:endParaRPr>
          </a:p>
        </p:txBody>
      </p:sp>
      <p:pic>
        <p:nvPicPr>
          <p:cNvPr id="1251" name="Google Shape;1251;g7c34868d5ebdb6ea_29"/>
          <p:cNvPicPr preferRelativeResize="0"/>
          <p:nvPr/>
        </p:nvPicPr>
        <p:blipFill>
          <a:blip r:embed="rId3">
            <a:alphaModFix/>
          </a:blip>
          <a:stretch>
            <a:fillRect/>
          </a:stretch>
        </p:blipFill>
        <p:spPr>
          <a:xfrm>
            <a:off x="2424325" y="239938"/>
            <a:ext cx="6169949" cy="6378124"/>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5" name="Shape 1255"/>
        <p:cNvGrpSpPr/>
        <p:nvPr/>
      </p:nvGrpSpPr>
      <p:grpSpPr>
        <a:xfrm>
          <a:off x="0" y="0"/>
          <a:ext cx="0" cy="0"/>
          <a:chOff x="0" y="0"/>
          <a:chExt cx="0" cy="0"/>
        </a:xfrm>
      </p:grpSpPr>
      <p:sp>
        <p:nvSpPr>
          <p:cNvPr id="1256" name="Google Shape;1256;p69"/>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ahoma"/>
              <a:buNone/>
            </a:pPr>
            <a:r>
              <a:rPr b="0" i="0" lang="en-US" sz="4400" u="none">
                <a:solidFill>
                  <a:schemeClr val="lt2"/>
                </a:solidFill>
                <a:latin typeface="Tahoma"/>
                <a:ea typeface="Tahoma"/>
                <a:cs typeface="Tahoma"/>
                <a:sym typeface="Tahoma"/>
              </a:rPr>
              <a:t>Посетитель: реализация</a:t>
            </a:r>
            <a:endParaRPr/>
          </a:p>
        </p:txBody>
      </p:sp>
      <p:sp>
        <p:nvSpPr>
          <p:cNvPr id="1257" name="Google Shape;1257;p69"/>
          <p:cNvSpPr txBox="1"/>
          <p:nvPr>
            <p:ph idx="1" type="body"/>
          </p:nvPr>
        </p:nvSpPr>
        <p:spPr>
          <a:xfrm>
            <a:off x="-3175" y="1196975"/>
            <a:ext cx="4032250" cy="30162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1CADE4"/>
              </a:buClr>
              <a:buSzPts val="1600"/>
              <a:buFont typeface="Arial"/>
              <a:buChar char="►"/>
            </a:pPr>
            <a:r>
              <a:rPr b="1" i="0" lang="en-US" sz="2000" u="none">
                <a:solidFill>
                  <a:schemeClr val="lt1"/>
                </a:solidFill>
                <a:latin typeface="Tahoma"/>
                <a:ea typeface="Tahoma"/>
                <a:cs typeface="Tahoma"/>
                <a:sym typeface="Tahoma"/>
              </a:rPr>
              <a:t>Основная идея:</a:t>
            </a:r>
            <a:r>
              <a:rPr b="0" i="0" lang="en-US" sz="2000" u="none">
                <a:solidFill>
                  <a:schemeClr val="lt1"/>
                </a:solidFill>
                <a:latin typeface="Tahoma"/>
                <a:ea typeface="Tahoma"/>
                <a:cs typeface="Tahoma"/>
                <a:sym typeface="Tahoma"/>
              </a:rPr>
              <a:t> каждый элемент объектной структуры содержит виртуальный метод </a:t>
            </a:r>
            <a:r>
              <a:rPr b="0" i="0" lang="en-US" sz="2000" u="none">
                <a:solidFill>
                  <a:schemeClr val="lt1"/>
                </a:solidFill>
                <a:latin typeface="Consolas"/>
                <a:ea typeface="Consolas"/>
                <a:cs typeface="Consolas"/>
                <a:sym typeface="Consolas"/>
              </a:rPr>
              <a:t>Accept()</a:t>
            </a:r>
            <a:r>
              <a:rPr b="0" i="0" lang="en-US" sz="2000" u="none">
                <a:solidFill>
                  <a:schemeClr val="lt1"/>
                </a:solidFill>
                <a:latin typeface="Tahoma"/>
                <a:ea typeface="Tahoma"/>
                <a:cs typeface="Tahoma"/>
                <a:sym typeface="Tahoma"/>
              </a:rPr>
              <a:t>, который получает в качестве аргумента </a:t>
            </a:r>
            <a:r>
              <a:rPr b="0" i="1" lang="en-US" sz="2000" u="none">
                <a:solidFill>
                  <a:schemeClr val="lt1"/>
                </a:solidFill>
                <a:latin typeface="Tahoma"/>
                <a:ea typeface="Tahoma"/>
                <a:cs typeface="Tahoma"/>
                <a:sym typeface="Tahoma"/>
              </a:rPr>
              <a:t>объект-посетитель</a:t>
            </a:r>
            <a:r>
              <a:rPr b="0" i="0" lang="en-US" sz="2000" u="none">
                <a:solidFill>
                  <a:schemeClr val="lt1"/>
                </a:solidFill>
                <a:latin typeface="Tahoma"/>
                <a:ea typeface="Tahoma"/>
                <a:cs typeface="Tahoma"/>
                <a:sym typeface="Tahoma"/>
              </a:rPr>
              <a:t>, реализующий заранее известный интерфейс.</a:t>
            </a:r>
            <a:endParaRPr/>
          </a:p>
          <a:p>
            <a:pPr indent="-342900" lvl="0" marL="342900" marR="0" rtl="0" algn="l">
              <a:lnSpc>
                <a:spcPct val="100000"/>
              </a:lnSpc>
              <a:spcBef>
                <a:spcPts val="400"/>
              </a:spcBef>
              <a:spcAft>
                <a:spcPts val="0"/>
              </a:spcAft>
              <a:buClr>
                <a:srgbClr val="1CADE4"/>
              </a:buClr>
              <a:buSzPts val="1600"/>
              <a:buFont typeface="Arial"/>
              <a:buChar char="►"/>
            </a:pPr>
            <a:r>
              <a:rPr b="0" i="0" lang="en-US" sz="2000" u="none">
                <a:solidFill>
                  <a:schemeClr val="lt1"/>
                </a:solidFill>
                <a:latin typeface="Tahoma"/>
                <a:ea typeface="Tahoma"/>
                <a:cs typeface="Tahoma"/>
                <a:sym typeface="Tahoma"/>
              </a:rPr>
              <a:t>Этот интерфейс содержит по одному методу </a:t>
            </a:r>
            <a:r>
              <a:rPr b="0" i="0" lang="en-US" sz="2000" u="none">
                <a:solidFill>
                  <a:schemeClr val="lt1"/>
                </a:solidFill>
                <a:latin typeface="Consolas"/>
                <a:ea typeface="Consolas"/>
                <a:cs typeface="Consolas"/>
                <a:sym typeface="Consolas"/>
              </a:rPr>
              <a:t>Visit()</a:t>
            </a:r>
            <a:r>
              <a:rPr b="0" i="0" lang="en-US" sz="2000" u="none">
                <a:solidFill>
                  <a:schemeClr val="lt1"/>
                </a:solidFill>
                <a:latin typeface="Tahoma"/>
                <a:ea typeface="Tahoma"/>
                <a:cs typeface="Tahoma"/>
                <a:sym typeface="Tahoma"/>
              </a:rPr>
              <a:t> для каждого типа узла. Метод </a:t>
            </a:r>
            <a:r>
              <a:rPr b="0" i="0" lang="en-US" sz="2000" u="none">
                <a:solidFill>
                  <a:schemeClr val="lt1"/>
                </a:solidFill>
                <a:latin typeface="Consolas"/>
                <a:ea typeface="Consolas"/>
                <a:cs typeface="Consolas"/>
                <a:sym typeface="Consolas"/>
              </a:rPr>
              <a:t>Accept()</a:t>
            </a:r>
            <a:r>
              <a:rPr b="0" i="0" lang="en-US" sz="2000" u="none">
                <a:solidFill>
                  <a:schemeClr val="lt1"/>
                </a:solidFill>
                <a:latin typeface="Tahoma"/>
                <a:ea typeface="Tahoma"/>
                <a:cs typeface="Tahoma"/>
                <a:sym typeface="Tahoma"/>
              </a:rPr>
              <a:t> в каждом узле вызывает метод </a:t>
            </a:r>
            <a:r>
              <a:rPr b="0" i="0" lang="en-US" sz="2000" u="none">
                <a:solidFill>
                  <a:schemeClr val="lt1"/>
                </a:solidFill>
                <a:latin typeface="Consolas"/>
                <a:ea typeface="Consolas"/>
                <a:cs typeface="Consolas"/>
                <a:sym typeface="Consolas"/>
              </a:rPr>
              <a:t>Visit()</a:t>
            </a:r>
            <a:r>
              <a:rPr b="0" i="0" lang="en-US" sz="2000" u="none">
                <a:solidFill>
                  <a:schemeClr val="lt1"/>
                </a:solidFill>
                <a:latin typeface="Tahoma"/>
                <a:ea typeface="Tahoma"/>
                <a:cs typeface="Tahoma"/>
                <a:sym typeface="Tahoma"/>
              </a:rPr>
              <a:t> посетителя и передаёт узел (т.е. себя) в качестве аргумента </a:t>
            </a:r>
            <a:r>
              <a:rPr b="0" i="0" lang="en-US" sz="2000" u="none">
                <a:solidFill>
                  <a:schemeClr val="lt1"/>
                </a:solidFill>
                <a:latin typeface="Consolas"/>
                <a:ea typeface="Consolas"/>
                <a:cs typeface="Consolas"/>
                <a:sym typeface="Consolas"/>
              </a:rPr>
              <a:t>Visit()</a:t>
            </a:r>
            <a:r>
              <a:rPr b="0" i="0" lang="en-US" sz="2000" u="none">
                <a:solidFill>
                  <a:schemeClr val="lt1"/>
                </a:solidFill>
                <a:latin typeface="Tahoma"/>
                <a:ea typeface="Tahoma"/>
                <a:cs typeface="Tahoma"/>
                <a:sym typeface="Tahoma"/>
              </a:rPr>
              <a:t>.</a:t>
            </a:r>
            <a:endParaRPr/>
          </a:p>
        </p:txBody>
      </p:sp>
      <p:pic>
        <p:nvPicPr>
          <p:cNvPr descr="Ð¡ÑÑÑÐºÑÑÑÐ° ÐºÐ»Ð°ÑÑÐ¾Ð² Ð¿Ð°ÑÑÐµÑÐ½Ð° ÐÐ¾ÑÐµÑÐ¸ÑÐµÐ»Ñ" id="1258" name="Google Shape;1258;p69"/>
          <p:cNvPicPr preferRelativeResize="0"/>
          <p:nvPr/>
        </p:nvPicPr>
        <p:blipFill rotWithShape="1">
          <a:blip r:embed="rId3">
            <a:alphaModFix/>
          </a:blip>
          <a:srcRect b="0" l="0" r="0" t="0"/>
          <a:stretch/>
        </p:blipFill>
        <p:spPr>
          <a:xfrm>
            <a:off x="4140200" y="1371600"/>
            <a:ext cx="4953000" cy="51435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70"/>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ahoma"/>
              <a:buNone/>
            </a:pPr>
            <a:r>
              <a:rPr b="0" i="0" lang="en-US" sz="4400" u="none">
                <a:solidFill>
                  <a:schemeClr val="lt2"/>
                </a:solidFill>
                <a:latin typeface="Tahoma"/>
                <a:ea typeface="Tahoma"/>
                <a:cs typeface="Tahoma"/>
                <a:sym typeface="Tahoma"/>
              </a:rPr>
              <a:t>Двойная диспетчеризация</a:t>
            </a:r>
            <a:endParaRPr/>
          </a:p>
        </p:txBody>
      </p:sp>
      <p:sp>
        <p:nvSpPr>
          <p:cNvPr id="1264" name="Google Shape;1264;p70"/>
          <p:cNvSpPr txBox="1"/>
          <p:nvPr>
            <p:ph idx="1" type="body"/>
          </p:nvPr>
        </p:nvSpPr>
        <p:spPr>
          <a:xfrm>
            <a:off x="800100" y="1557337"/>
            <a:ext cx="7543800" cy="30162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1CADE4"/>
              </a:buClr>
              <a:buSzPts val="1920"/>
              <a:buFont typeface="Arial"/>
              <a:buChar char="►"/>
            </a:pPr>
            <a:r>
              <a:rPr b="0" i="0" lang="en-US" sz="2400" u="none">
                <a:solidFill>
                  <a:schemeClr val="lt1"/>
                </a:solidFill>
                <a:latin typeface="Tahoma"/>
                <a:ea typeface="Tahoma"/>
                <a:cs typeface="Tahoma"/>
                <a:sym typeface="Tahoma"/>
              </a:rPr>
              <a:t>Обычные виртуальные методы используют </a:t>
            </a:r>
            <a:r>
              <a:rPr b="0" i="1" lang="en-US" sz="2400" u="none">
                <a:solidFill>
                  <a:schemeClr val="lt1"/>
                </a:solidFill>
                <a:latin typeface="Tahoma"/>
                <a:ea typeface="Tahoma"/>
                <a:cs typeface="Tahoma"/>
                <a:sym typeface="Tahoma"/>
              </a:rPr>
              <a:t>одинарную диспетчеризацию</a:t>
            </a:r>
            <a:r>
              <a:rPr b="0" i="0" lang="en-US" sz="2400" u="none">
                <a:solidFill>
                  <a:schemeClr val="lt1"/>
                </a:solidFill>
                <a:latin typeface="Tahoma"/>
                <a:ea typeface="Tahoma"/>
                <a:cs typeface="Tahoma"/>
                <a:sym typeface="Tahoma"/>
              </a:rPr>
              <a:t> – то, какая операция будет выполнена, зависит от имени метода и </a:t>
            </a:r>
            <a:r>
              <a:rPr b="0" i="0" lang="en-US" sz="2400" u="sng">
                <a:solidFill>
                  <a:schemeClr val="lt1"/>
                </a:solidFill>
                <a:latin typeface="Tahoma"/>
                <a:ea typeface="Tahoma"/>
                <a:cs typeface="Tahoma"/>
                <a:sym typeface="Tahoma"/>
              </a:rPr>
              <a:t>типа объекта</a:t>
            </a:r>
            <a:r>
              <a:rPr b="0" i="0" lang="en-US" sz="2400" u="none">
                <a:solidFill>
                  <a:schemeClr val="lt1"/>
                </a:solidFill>
                <a:latin typeface="Tahoma"/>
                <a:ea typeface="Tahoma"/>
                <a:cs typeface="Tahoma"/>
                <a:sym typeface="Tahoma"/>
              </a:rPr>
              <a:t>-получателя.</a:t>
            </a:r>
            <a:endParaRPr/>
          </a:p>
          <a:p>
            <a:pPr indent="-342900" lvl="0" marL="342900" marR="0" rtl="0" algn="l">
              <a:lnSpc>
                <a:spcPct val="100000"/>
              </a:lnSpc>
              <a:spcBef>
                <a:spcPts val="480"/>
              </a:spcBef>
              <a:spcAft>
                <a:spcPts val="0"/>
              </a:spcAft>
              <a:buClr>
                <a:srgbClr val="1CADE4"/>
              </a:buClr>
              <a:buSzPts val="1920"/>
              <a:buFont typeface="Arial"/>
              <a:buChar char="►"/>
            </a:pPr>
            <a:r>
              <a:rPr b="0" i="0" lang="en-US" sz="2400" u="none">
                <a:solidFill>
                  <a:schemeClr val="lt1"/>
                </a:solidFill>
                <a:latin typeface="Tahoma"/>
                <a:ea typeface="Tahoma"/>
                <a:cs typeface="Tahoma"/>
                <a:sym typeface="Tahoma"/>
              </a:rPr>
              <a:t>Паттерн Посетитель использует </a:t>
            </a:r>
            <a:r>
              <a:rPr b="0" i="1" lang="en-US" sz="2400" u="none">
                <a:solidFill>
                  <a:schemeClr val="lt1"/>
                </a:solidFill>
                <a:latin typeface="Tahoma"/>
                <a:ea typeface="Tahoma"/>
                <a:cs typeface="Tahoma"/>
                <a:sym typeface="Tahoma"/>
              </a:rPr>
              <a:t>двойную диспетчеризацию</a:t>
            </a:r>
            <a:r>
              <a:rPr b="0" i="0" lang="en-US" sz="2400" u="none">
                <a:solidFill>
                  <a:schemeClr val="lt1"/>
                </a:solidFill>
                <a:latin typeface="Tahoma"/>
                <a:ea typeface="Tahoma"/>
                <a:cs typeface="Tahoma"/>
                <a:sym typeface="Tahoma"/>
              </a:rPr>
              <a:t> – операция зависит от имени метода, </a:t>
            </a:r>
            <a:r>
              <a:rPr b="0" i="0" lang="en-US" sz="2400" u="sng">
                <a:solidFill>
                  <a:schemeClr val="lt1"/>
                </a:solidFill>
                <a:latin typeface="Tahoma"/>
                <a:ea typeface="Tahoma"/>
                <a:cs typeface="Tahoma"/>
                <a:sym typeface="Tahoma"/>
              </a:rPr>
              <a:t>типа посещаемого элемента</a:t>
            </a:r>
            <a:r>
              <a:rPr b="0" i="0" lang="en-US" sz="2400" u="none">
                <a:solidFill>
                  <a:schemeClr val="lt1"/>
                </a:solidFill>
                <a:latin typeface="Tahoma"/>
                <a:ea typeface="Tahoma"/>
                <a:cs typeface="Tahoma"/>
                <a:sym typeface="Tahoma"/>
              </a:rPr>
              <a:t> и </a:t>
            </a:r>
            <a:r>
              <a:rPr b="0" i="0" lang="en-US" sz="2400" u="sng">
                <a:solidFill>
                  <a:schemeClr val="lt1"/>
                </a:solidFill>
                <a:latin typeface="Tahoma"/>
                <a:ea typeface="Tahoma"/>
                <a:cs typeface="Tahoma"/>
                <a:sym typeface="Tahoma"/>
              </a:rPr>
              <a:t>типа конкретного посетителя</a:t>
            </a:r>
            <a:r>
              <a:rPr b="0" i="0" lang="en-US" sz="2400" u="none">
                <a:solidFill>
                  <a:schemeClr val="lt1"/>
                </a:solidFill>
                <a:latin typeface="Tahoma"/>
                <a:ea typeface="Tahoma"/>
                <a:cs typeface="Tahoma"/>
                <a:sym typeface="Tahoma"/>
              </a:rPr>
              <a:t>.</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pic>
        <p:nvPicPr>
          <p:cNvPr id="1270" name="Google Shape;1270;g7c34868d5ebdb6ea_36"/>
          <p:cNvPicPr preferRelativeResize="0"/>
          <p:nvPr/>
        </p:nvPicPr>
        <p:blipFill>
          <a:blip r:embed="rId3">
            <a:alphaModFix/>
          </a:blip>
          <a:stretch>
            <a:fillRect/>
          </a:stretch>
        </p:blipFill>
        <p:spPr>
          <a:xfrm>
            <a:off x="152400" y="152400"/>
            <a:ext cx="5218836" cy="6553198"/>
          </a:xfrm>
          <a:prstGeom prst="rect">
            <a:avLst/>
          </a:prstGeom>
          <a:noFill/>
          <a:ln>
            <a:noFill/>
          </a:ln>
        </p:spPr>
      </p:pic>
      <p:sp>
        <p:nvSpPr>
          <p:cNvPr id="1271" name="Google Shape;1271;g7c34868d5ebdb6ea_36"/>
          <p:cNvSpPr txBox="1"/>
          <p:nvPr/>
        </p:nvSpPr>
        <p:spPr>
          <a:xfrm>
            <a:off x="5371225" y="152400"/>
            <a:ext cx="3567900" cy="1454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solidFill>
                  <a:srgbClr val="FFFFFF"/>
                </a:solidFill>
                <a:highlight>
                  <a:srgbClr val="000000"/>
                </a:highlight>
              </a:rPr>
              <a:t>разных категорий вкладчиков банки имеют свои правила: оформления вкладов, выдача кредитов, начисления процентов и т.д. Соответственно классы, описывающие данные объекты, тоже будут разными</a:t>
            </a:r>
            <a:endParaRPr>
              <a:solidFill>
                <a:srgbClr val="FFFFFF"/>
              </a:solidFill>
              <a:highlight>
                <a:srgbClr val="000000"/>
              </a:highlight>
            </a:endParaRPr>
          </a:p>
        </p:txBody>
      </p:sp>
      <p:sp>
        <p:nvSpPr>
          <p:cNvPr id="1272" name="Google Shape;1272;g7c34868d5ebdb6ea_36"/>
          <p:cNvSpPr txBox="1"/>
          <p:nvPr/>
        </p:nvSpPr>
        <p:spPr>
          <a:xfrm>
            <a:off x="5371225" y="2335550"/>
            <a:ext cx="3567900" cy="1242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solidFill>
                  <a:srgbClr val="FFFFFF"/>
                </a:solidFill>
                <a:highlight>
                  <a:srgbClr val="000000"/>
                </a:highlight>
              </a:rPr>
              <a:t>мы решили добавить в классы клиентов функционал сериализации в html. В этом случае мы могли бы построить следующую структуру классов</a:t>
            </a:r>
            <a:endParaRPr>
              <a:solidFill>
                <a:srgbClr val="FFFFFF"/>
              </a:solidFill>
              <a:highlight>
                <a:srgbClr val="000000"/>
              </a:highlight>
            </a:endParaRPr>
          </a:p>
        </p:txBody>
      </p:sp>
      <p:sp>
        <p:nvSpPr>
          <p:cNvPr id="1273" name="Google Shape;1273;g7c34868d5ebdb6ea_36"/>
          <p:cNvSpPr txBox="1"/>
          <p:nvPr/>
        </p:nvSpPr>
        <p:spPr>
          <a:xfrm>
            <a:off x="5576099" y="4768713"/>
            <a:ext cx="3567900" cy="1666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solidFill>
                  <a:srgbClr val="FFFFFF"/>
                </a:solidFill>
                <a:highlight>
                  <a:srgbClr val="000000"/>
                </a:highlight>
              </a:rPr>
              <a:t>создает таблицу со значениями этих свойств. Но допустим, мы решили добавить потом еще сериализацию в формат xml. Задача относительно проста: добавить в интерфейс IAccount новый метод ToXml() и реализовать его в классах Person и Company.</a:t>
            </a:r>
            <a:endParaRPr>
              <a:solidFill>
                <a:srgbClr val="FFFFFF"/>
              </a:solidFill>
              <a:highlight>
                <a:srgbClr val="000000"/>
              </a:highlight>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pic>
        <p:nvPicPr>
          <p:cNvPr id="1279" name="Google Shape;1279;g7c34868d5ebdb6ea_47"/>
          <p:cNvPicPr preferRelativeResize="0"/>
          <p:nvPr/>
        </p:nvPicPr>
        <p:blipFill>
          <a:blip r:embed="rId3">
            <a:alphaModFix/>
          </a:blip>
          <a:stretch>
            <a:fillRect/>
          </a:stretch>
        </p:blipFill>
        <p:spPr>
          <a:xfrm>
            <a:off x="104719" y="0"/>
            <a:ext cx="3238823" cy="6858000"/>
          </a:xfrm>
          <a:prstGeom prst="rect">
            <a:avLst/>
          </a:prstGeom>
          <a:noFill/>
          <a:ln>
            <a:noFill/>
          </a:ln>
        </p:spPr>
      </p:pic>
      <p:pic>
        <p:nvPicPr>
          <p:cNvPr id="1280" name="Google Shape;1280;g7c34868d5ebdb6ea_47"/>
          <p:cNvPicPr preferRelativeResize="0"/>
          <p:nvPr/>
        </p:nvPicPr>
        <p:blipFill>
          <a:blip r:embed="rId4">
            <a:alphaModFix/>
          </a:blip>
          <a:stretch>
            <a:fillRect/>
          </a:stretch>
        </p:blipFill>
        <p:spPr>
          <a:xfrm>
            <a:off x="3343550" y="152400"/>
            <a:ext cx="3766861" cy="6705599"/>
          </a:xfrm>
          <a:prstGeom prst="rect">
            <a:avLst/>
          </a:prstGeom>
          <a:noFill/>
          <a:ln>
            <a:noFill/>
          </a:ln>
        </p:spPr>
      </p:pic>
      <p:pic>
        <p:nvPicPr>
          <p:cNvPr id="1281" name="Google Shape;1281;g7c34868d5ebdb6ea_47"/>
          <p:cNvPicPr preferRelativeResize="0"/>
          <p:nvPr/>
        </p:nvPicPr>
        <p:blipFill>
          <a:blip r:embed="rId5">
            <a:alphaModFix/>
          </a:blip>
          <a:stretch>
            <a:fillRect/>
          </a:stretch>
        </p:blipFill>
        <p:spPr>
          <a:xfrm>
            <a:off x="5905184" y="0"/>
            <a:ext cx="3238825" cy="1427651"/>
          </a:xfrm>
          <a:prstGeom prst="rect">
            <a:avLst/>
          </a:prstGeom>
          <a:noFill/>
          <a:ln>
            <a:noFill/>
          </a:ln>
        </p:spPr>
      </p:pic>
      <p:sp>
        <p:nvSpPr>
          <p:cNvPr id="1282" name="Google Shape;1282;g7c34868d5ebdb6ea_47"/>
          <p:cNvSpPr txBox="1"/>
          <p:nvPr/>
        </p:nvSpPr>
        <p:spPr>
          <a:xfrm>
            <a:off x="7110402" y="1427655"/>
            <a:ext cx="1829400" cy="2301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highlight>
                  <a:srgbClr val="FFFFFF"/>
                </a:highlight>
              </a:rPr>
              <a:t>мы захотим добавить сериализацию в формат json. Однако в будущем могут появиться новые форматы, которые мы также захотим поддерживать</a:t>
            </a:r>
            <a:endParaRPr>
              <a:highlight>
                <a:srgbClr val="FFFFFF"/>
              </a:highlight>
            </a:endParaRPr>
          </a:p>
        </p:txBody>
      </p:sp>
      <p:sp>
        <p:nvSpPr>
          <p:cNvPr id="1283" name="Google Shape;1283;g7c34868d5ebdb6ea_47"/>
          <p:cNvSpPr txBox="1"/>
          <p:nvPr/>
        </p:nvSpPr>
        <p:spPr>
          <a:xfrm>
            <a:off x="7045004" y="3555791"/>
            <a:ext cx="1960200" cy="251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highlight>
                  <a:srgbClr val="FFFFFF"/>
                </a:highlight>
              </a:rPr>
              <a:t>вся функциональность по сериализации вынесена в отдельные классы посетителей. В итоге классы Person и Company становятся намного чище и проще по структуре.</a:t>
            </a:r>
            <a:endParaRPr>
              <a:highlight>
                <a:srgbClr val="FFFFFF"/>
              </a:highlight>
            </a:endParaRPr>
          </a:p>
        </p:txBody>
      </p:sp>
      <p:sp>
        <p:nvSpPr>
          <p:cNvPr id="1284" name="Google Shape;1284;g7c34868d5ebdb6ea_47"/>
          <p:cNvSpPr txBox="1"/>
          <p:nvPr/>
        </p:nvSpPr>
        <p:spPr>
          <a:xfrm>
            <a:off x="5905176" y="5939361"/>
            <a:ext cx="34566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FF"/>
                </a:solidFill>
                <a:highlight>
                  <a:srgbClr val="434343"/>
                </a:highlight>
              </a:rPr>
              <a:t>если нам надо добавить новый способ сериализации, достаточно просто определить еще один класс посетителя.</a:t>
            </a:r>
            <a:endParaRPr>
              <a:solidFill>
                <a:srgbClr val="FFFFFF"/>
              </a:solidFill>
              <a:highlight>
                <a:srgbClr val="434343"/>
              </a:highlight>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88" name="Shape 1288"/>
        <p:cNvGrpSpPr/>
        <p:nvPr/>
      </p:nvGrpSpPr>
      <p:grpSpPr>
        <a:xfrm>
          <a:off x="0" y="0"/>
          <a:ext cx="0" cy="0"/>
          <a:chOff x="0" y="0"/>
          <a:chExt cx="0" cy="0"/>
        </a:xfrm>
      </p:grpSpPr>
      <p:sp>
        <p:nvSpPr>
          <p:cNvPr id="1289" name="Google Shape;1289;p71"/>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1290" name="Google Shape;1290;p71"/>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1291" name="Google Shape;1291;p71"/>
          <p:cNvSpPr txBox="1"/>
          <p:nvPr/>
        </p:nvSpPr>
        <p:spPr>
          <a:xfrm>
            <a:off x="755650" y="228600"/>
            <a:ext cx="5886450" cy="17541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8000"/>
                </a:solidFill>
                <a:latin typeface="Consolas"/>
                <a:ea typeface="Consolas"/>
                <a:cs typeface="Consolas"/>
                <a:sym typeface="Consolas"/>
              </a:rPr>
              <a:t>// интерфейс посетителя</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interface</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IVisitor</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Visit(SimpleNode node);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Visit(CompositeNode node);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
        <p:nvSpPr>
          <p:cNvPr id="1292" name="Google Shape;1292;p71"/>
          <p:cNvSpPr txBox="1"/>
          <p:nvPr/>
        </p:nvSpPr>
        <p:spPr>
          <a:xfrm>
            <a:off x="468312" y="2682875"/>
            <a:ext cx="8064500" cy="31400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abstract</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class</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BaseNode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 Name { </a:t>
            </a:r>
            <a:r>
              <a:rPr b="0" i="0" lang="en-US" sz="1800" u="none">
                <a:solidFill>
                  <a:srgbClr val="0000FF"/>
                </a:solidFill>
                <a:latin typeface="Consolas"/>
                <a:ea typeface="Consolas"/>
                <a:cs typeface="Consolas"/>
                <a:sym typeface="Consolas"/>
              </a:rPr>
              <a:t>get</a:t>
            </a: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protected</a:t>
            </a:r>
            <a:r>
              <a:rPr b="0" i="0" lang="en-US" sz="1800" u="none">
                <a:solidFill>
                  <a:srgbClr val="000000"/>
                </a:solidFill>
                <a:latin typeface="Consolas"/>
                <a:ea typeface="Consolas"/>
                <a:cs typeface="Consolas"/>
                <a:sym typeface="Consolas"/>
              </a:rPr>
              <a:t> BaseNode(</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 name)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Name = name;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abstract</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Accept(IVisitor visitor);</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6" name="Shape 1296"/>
        <p:cNvGrpSpPr/>
        <p:nvPr/>
      </p:nvGrpSpPr>
      <p:grpSpPr>
        <a:xfrm>
          <a:off x="0" y="0"/>
          <a:ext cx="0" cy="0"/>
          <a:chOff x="0" y="0"/>
          <a:chExt cx="0" cy="0"/>
        </a:xfrm>
      </p:grpSpPr>
      <p:sp>
        <p:nvSpPr>
          <p:cNvPr id="1297" name="Google Shape;1297;p72"/>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1298" name="Google Shape;1298;p72"/>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1299" name="Google Shape;1299;p72"/>
          <p:cNvSpPr txBox="1"/>
          <p:nvPr/>
        </p:nvSpPr>
        <p:spPr>
          <a:xfrm>
            <a:off x="138112" y="115887"/>
            <a:ext cx="8839200" cy="28638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Consolas"/>
              <a:buNone/>
            </a:pP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class</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SimpleNode</a:t>
            </a:r>
            <a:r>
              <a:rPr b="0" i="0" lang="en-US" sz="1800" u="none">
                <a:solidFill>
                  <a:srgbClr val="000000"/>
                </a:solidFill>
                <a:latin typeface="Consolas"/>
                <a:ea typeface="Consolas"/>
                <a:cs typeface="Consolas"/>
                <a:sym typeface="Consolas"/>
              </a:rPr>
              <a:t> : BaseNode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SimpleNode(</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 name) : </a:t>
            </a:r>
            <a:r>
              <a:rPr b="0" i="0" lang="en-US" sz="1800" u="none">
                <a:solidFill>
                  <a:srgbClr val="0000FF"/>
                </a:solidFill>
                <a:latin typeface="Consolas"/>
                <a:ea typeface="Consolas"/>
                <a:cs typeface="Consolas"/>
                <a:sym typeface="Consolas"/>
              </a:rPr>
              <a:t>base</a:t>
            </a:r>
            <a:r>
              <a:rPr b="0" i="0" lang="en-US" sz="1800" u="none">
                <a:solidFill>
                  <a:srgbClr val="000000"/>
                </a:solidFill>
                <a:latin typeface="Consolas"/>
                <a:ea typeface="Consolas"/>
                <a:cs typeface="Consolas"/>
                <a:sym typeface="Consolas"/>
              </a:rPr>
              <a:t>(name)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override</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Accept(IVisitor visitor)</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visitor.Visit(</a:t>
            </a:r>
            <a:r>
              <a:rPr b="0" i="0" lang="en-US" sz="1800" u="none">
                <a:solidFill>
                  <a:srgbClr val="0000FF"/>
                </a:solidFill>
                <a:latin typeface="Consolas"/>
                <a:ea typeface="Consolas"/>
                <a:cs typeface="Consolas"/>
                <a:sym typeface="Consolas"/>
              </a:rPr>
              <a:t>this</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
        <p:nvSpPr>
          <p:cNvPr id="1300" name="Google Shape;1300;p72"/>
          <p:cNvSpPr txBox="1"/>
          <p:nvPr/>
        </p:nvSpPr>
        <p:spPr>
          <a:xfrm>
            <a:off x="173037" y="3208337"/>
            <a:ext cx="8272462" cy="3416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class</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CompositeNode</a:t>
            </a:r>
            <a:r>
              <a:rPr b="0" i="0" lang="en-US" sz="1800" u="none">
                <a:solidFill>
                  <a:srgbClr val="000000"/>
                </a:solidFill>
                <a:latin typeface="Consolas"/>
                <a:ea typeface="Consolas"/>
                <a:cs typeface="Consolas"/>
                <a:sym typeface="Consolas"/>
              </a:rPr>
              <a:t> : BaseNode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IList&lt;BaseNode&gt; Nodes { </a:t>
            </a:r>
            <a:r>
              <a:rPr b="0" i="0" lang="en-US" sz="1800" u="none">
                <a:solidFill>
                  <a:srgbClr val="0000FF"/>
                </a:solidFill>
                <a:latin typeface="Consolas"/>
                <a:ea typeface="Consolas"/>
                <a:cs typeface="Consolas"/>
                <a:sym typeface="Consolas"/>
              </a:rPr>
              <a:t>get</a:t>
            </a: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CompositeNode(</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 name,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params</a:t>
            </a:r>
            <a:r>
              <a:rPr b="0" i="0" lang="en-US" sz="1800" u="none">
                <a:solidFill>
                  <a:srgbClr val="000000"/>
                </a:solidFill>
                <a:latin typeface="Consolas"/>
                <a:ea typeface="Consolas"/>
                <a:cs typeface="Consolas"/>
                <a:sym typeface="Consolas"/>
              </a:rPr>
              <a:t> BaseNode[] nodes) : </a:t>
            </a:r>
            <a:r>
              <a:rPr b="0" i="0" lang="en-US" sz="1800" u="none">
                <a:solidFill>
                  <a:srgbClr val="0000FF"/>
                </a:solidFill>
                <a:latin typeface="Consolas"/>
                <a:ea typeface="Consolas"/>
                <a:cs typeface="Consolas"/>
                <a:sym typeface="Consolas"/>
              </a:rPr>
              <a:t>base</a:t>
            </a:r>
            <a:r>
              <a:rPr b="0" i="0" lang="en-US" sz="1800" u="none">
                <a:solidFill>
                  <a:srgbClr val="000000"/>
                </a:solidFill>
                <a:latin typeface="Consolas"/>
                <a:ea typeface="Consolas"/>
                <a:cs typeface="Consolas"/>
                <a:sym typeface="Consolas"/>
              </a:rPr>
              <a:t>(name)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Nodes = Array.AsReadOnly(nodes);</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override</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Accept(IVisitor visitor)</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       visitor.Visit(</a:t>
            </a:r>
            <a:r>
              <a:rPr b="0" i="0" lang="en-US" sz="1800" u="none">
                <a:solidFill>
                  <a:srgbClr val="0000FF"/>
                </a:solidFill>
                <a:latin typeface="Consolas"/>
                <a:ea typeface="Consolas"/>
                <a:cs typeface="Consolas"/>
                <a:sym typeface="Consolas"/>
              </a:rPr>
              <a:t>this</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04" name="Shape 1304"/>
        <p:cNvGrpSpPr/>
        <p:nvPr/>
      </p:nvGrpSpPr>
      <p:grpSpPr>
        <a:xfrm>
          <a:off x="0" y="0"/>
          <a:ext cx="0" cy="0"/>
          <a:chOff x="0" y="0"/>
          <a:chExt cx="0" cy="0"/>
        </a:xfrm>
      </p:grpSpPr>
      <p:sp>
        <p:nvSpPr>
          <p:cNvPr id="1305" name="Google Shape;1305;p73"/>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1306" name="Google Shape;1306;p73"/>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1307" name="Google Shape;1307;p73"/>
          <p:cNvSpPr txBox="1"/>
          <p:nvPr/>
        </p:nvSpPr>
        <p:spPr>
          <a:xfrm>
            <a:off x="179387" y="228600"/>
            <a:ext cx="8785225" cy="67405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8000"/>
              </a:buClr>
              <a:buSzPts val="1800"/>
              <a:buFont typeface="Consolas"/>
              <a:buNone/>
            </a:pPr>
            <a:r>
              <a:rPr b="0" i="0" lang="en-US" sz="1800" u="none">
                <a:solidFill>
                  <a:srgbClr val="008000"/>
                </a:solidFill>
                <a:latin typeface="Consolas"/>
                <a:ea typeface="Consolas"/>
                <a:cs typeface="Consolas"/>
                <a:sym typeface="Consolas"/>
              </a:rPr>
              <a:t>// конкретный посетитель</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class</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PrintVisitor</a:t>
            </a:r>
            <a:r>
              <a:rPr b="0" i="0" lang="en-US" sz="1800" u="none">
                <a:solidFill>
                  <a:srgbClr val="000000"/>
                </a:solidFill>
                <a:latin typeface="Consolas"/>
                <a:ea typeface="Consolas"/>
                <a:cs typeface="Consolas"/>
                <a:sym typeface="Consolas"/>
              </a:rPr>
              <a:t> : IVisitor</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private</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readonly</a:t>
            </a:r>
            <a:r>
              <a:rPr b="0" i="0" lang="en-US" sz="1800" u="none">
                <a:solidFill>
                  <a:srgbClr val="000000"/>
                </a:solidFill>
                <a:latin typeface="Consolas"/>
                <a:ea typeface="Consolas"/>
                <a:cs typeface="Consolas"/>
                <a:sym typeface="Consolas"/>
              </a:rPr>
              <a:t> TextWriter _writer;</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PrintVisitor(TextWriter writer)</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_writer = writer;</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Visit(SimpleNode node)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_writer.WriteLine(node.Name + </a:t>
            </a:r>
            <a:r>
              <a:rPr b="0" i="0" lang="en-US" sz="1800" u="none">
                <a:solidFill>
                  <a:srgbClr val="A31515"/>
                </a:solidFill>
                <a:latin typeface="Consolas"/>
                <a:ea typeface="Consolas"/>
                <a:cs typeface="Consolas"/>
                <a:sym typeface="Consolas"/>
              </a:rPr>
              <a:t>" : Simple"</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Visit(CompositeNode node)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_writer.WriteLine(node.Name + </a:t>
            </a:r>
            <a:r>
              <a:rPr b="0" i="0" lang="en-US" sz="1800" u="none">
                <a:solidFill>
                  <a:srgbClr val="A31515"/>
                </a:solidFill>
                <a:latin typeface="Consolas"/>
                <a:ea typeface="Consolas"/>
                <a:cs typeface="Consolas"/>
                <a:sym typeface="Consolas"/>
              </a:rPr>
              <a:t>" : Composite"</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foreach</a:t>
            </a:r>
            <a:r>
              <a:rPr b="0" i="0" lang="en-US" sz="1800" u="none">
                <a:solidFill>
                  <a:srgbClr val="000000"/>
                </a:solidFill>
                <a:latin typeface="Consolas"/>
                <a:ea typeface="Consolas"/>
                <a:cs typeface="Consolas"/>
                <a:sym typeface="Consolas"/>
              </a:rPr>
              <a:t> (var item </a:t>
            </a:r>
            <a:r>
              <a:rPr b="0" i="0" lang="en-US" sz="1800" u="none">
                <a:solidFill>
                  <a:srgbClr val="0000FF"/>
                </a:solidFill>
                <a:latin typeface="Consolas"/>
                <a:ea typeface="Consolas"/>
                <a:cs typeface="Consolas"/>
                <a:sym typeface="Consolas"/>
              </a:rPr>
              <a:t>in</a:t>
            </a:r>
            <a:r>
              <a:rPr b="0" i="0" lang="en-US" sz="1800" u="none">
                <a:solidFill>
                  <a:srgbClr val="000000"/>
                </a:solidFill>
                <a:latin typeface="Consolas"/>
                <a:ea typeface="Consolas"/>
                <a:cs typeface="Consolas"/>
                <a:sym typeface="Consolas"/>
              </a:rPr>
              <a:t> node.Nodes)</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item.Accept(</a:t>
            </a:r>
            <a:r>
              <a:rPr b="0" i="0" lang="en-US" sz="1800" u="none">
                <a:solidFill>
                  <a:srgbClr val="0000FF"/>
                </a:solidFill>
                <a:latin typeface="Consolas"/>
                <a:ea typeface="Consolas"/>
                <a:cs typeface="Consolas"/>
                <a:sym typeface="Consolas"/>
              </a:rPr>
              <a:t>this</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6746716e8bef0383_7"/>
          <p:cNvSpPr txBox="1"/>
          <p:nvPr>
            <p:ph type="title"/>
          </p:nvPr>
        </p:nvSpPr>
        <p:spPr>
          <a:xfrm>
            <a:off x="301625" y="228600"/>
            <a:ext cx="85407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000"/>
              <a:t>Использование цепочки обязанностей дает нам следующие преимущества</a:t>
            </a:r>
            <a:endParaRPr sz="3000"/>
          </a:p>
        </p:txBody>
      </p:sp>
      <p:sp>
        <p:nvSpPr>
          <p:cNvPr id="477" name="Google Shape;477;g6746716e8bef0383_7"/>
          <p:cNvSpPr txBox="1"/>
          <p:nvPr>
            <p:ph idx="1" type="body"/>
          </p:nvPr>
        </p:nvSpPr>
        <p:spPr>
          <a:xfrm>
            <a:off x="301625" y="1600200"/>
            <a:ext cx="8540700" cy="4499100"/>
          </a:xfrm>
          <a:prstGeom prst="rect">
            <a:avLst/>
          </a:prstGeom>
        </p:spPr>
        <p:txBody>
          <a:bodyPr anchorCtr="0" anchor="t" bIns="45700" lIns="91425" spcFirstLastPara="1" rIns="91425" wrap="square" tIns="45700">
            <a:noAutofit/>
          </a:bodyPr>
          <a:lstStyle/>
          <a:p>
            <a:pPr indent="-381000" lvl="0" marL="457200" rtl="0" algn="l">
              <a:spcBef>
                <a:spcPts val="360"/>
              </a:spcBef>
              <a:spcAft>
                <a:spcPts val="0"/>
              </a:spcAft>
              <a:buSzPts val="2400"/>
              <a:buChar char="►"/>
            </a:pPr>
            <a:r>
              <a:rPr lang="en-US" sz="2400"/>
              <a:t>Ослабление связанности между объектами. </a:t>
            </a:r>
            <a:endParaRPr sz="2400"/>
          </a:p>
          <a:p>
            <a:pPr indent="0" lvl="0" marL="0" rtl="0" algn="l">
              <a:spcBef>
                <a:spcPts val="360"/>
              </a:spcBef>
              <a:spcAft>
                <a:spcPts val="0"/>
              </a:spcAft>
              <a:buNone/>
            </a:pPr>
            <a:r>
              <a:t/>
            </a:r>
            <a:endParaRPr sz="2400"/>
          </a:p>
          <a:p>
            <a:pPr indent="0" lvl="0" marL="0" rtl="0" algn="l">
              <a:spcBef>
                <a:spcPts val="360"/>
              </a:spcBef>
              <a:spcAft>
                <a:spcPts val="0"/>
              </a:spcAft>
              <a:buNone/>
            </a:pPr>
            <a:r>
              <a:rPr i="1" lang="en-US" sz="2400"/>
              <a:t>Отправителю и получателю запроса ничего не известно друг о друге. Клиенту неизветна цепочка объектов, какие именно объекты составляют ее, как запрос в ней передается.</a:t>
            </a:r>
            <a:endParaRPr i="1" sz="2400"/>
          </a:p>
          <a:p>
            <a:pPr indent="0" lvl="0" marL="457200" rtl="0" algn="l">
              <a:spcBef>
                <a:spcPts val="360"/>
              </a:spcBef>
              <a:spcAft>
                <a:spcPts val="0"/>
              </a:spcAft>
              <a:buNone/>
            </a:pPr>
            <a:r>
              <a:t/>
            </a:r>
            <a:endParaRPr sz="2400"/>
          </a:p>
          <a:p>
            <a:pPr indent="-381000" lvl="0" marL="457200" rtl="0" algn="l">
              <a:spcBef>
                <a:spcPts val="360"/>
              </a:spcBef>
              <a:spcAft>
                <a:spcPts val="0"/>
              </a:spcAft>
              <a:buSzPts val="2400"/>
              <a:buChar char="►"/>
            </a:pPr>
            <a:r>
              <a:rPr lang="en-US" sz="2400"/>
              <a:t>В цепочку с легкостью можно добавлять новые типы объектов, которые реализуют общий интерфейс.</a:t>
            </a:r>
            <a:endParaRPr sz="24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1" name="Shape 1311"/>
        <p:cNvGrpSpPr/>
        <p:nvPr/>
      </p:nvGrpSpPr>
      <p:grpSpPr>
        <a:xfrm>
          <a:off x="0" y="0"/>
          <a:ext cx="0" cy="0"/>
          <a:chOff x="0" y="0"/>
          <a:chExt cx="0" cy="0"/>
        </a:xfrm>
      </p:grpSpPr>
      <p:sp>
        <p:nvSpPr>
          <p:cNvPr id="1312" name="Google Shape;1312;p74"/>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1313" name="Google Shape;1313;p74"/>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1314" name="Google Shape;1314;p74"/>
          <p:cNvSpPr txBox="1"/>
          <p:nvPr/>
        </p:nvSpPr>
        <p:spPr>
          <a:xfrm>
            <a:off x="301625" y="1166812"/>
            <a:ext cx="8842375" cy="25860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8000"/>
                </a:solidFill>
                <a:latin typeface="Consolas"/>
                <a:ea typeface="Consolas"/>
                <a:cs typeface="Consolas"/>
                <a:sym typeface="Consolas"/>
              </a:rPr>
              <a:t>// использование классов - построение и печать иерархии</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var</a:t>
            </a:r>
            <a:r>
              <a:rPr b="0" i="0" lang="en-US" sz="1800" u="none">
                <a:solidFill>
                  <a:srgbClr val="000000"/>
                </a:solidFill>
                <a:latin typeface="Consolas"/>
                <a:ea typeface="Consolas"/>
                <a:cs typeface="Consolas"/>
                <a:sym typeface="Consolas"/>
              </a:rPr>
              <a:t> tree =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CompositeNode(</a:t>
            </a:r>
            <a:r>
              <a:rPr b="0" i="0" lang="en-US" sz="1800" u="none">
                <a:solidFill>
                  <a:srgbClr val="A31515"/>
                </a:solidFill>
                <a:latin typeface="Consolas"/>
                <a:ea typeface="Consolas"/>
                <a:cs typeface="Consolas"/>
                <a:sym typeface="Consolas"/>
              </a:rPr>
              <a:t>"Root"</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CompositeNode(</a:t>
            </a:r>
            <a:r>
              <a:rPr b="0" i="0" lang="en-US" sz="1800" u="none">
                <a:solidFill>
                  <a:srgbClr val="A31515"/>
                </a:solidFill>
                <a:latin typeface="Consolas"/>
                <a:ea typeface="Consolas"/>
                <a:cs typeface="Consolas"/>
                <a:sym typeface="Consolas"/>
              </a:rPr>
              <a:t>"Level_1"</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SimpleNode(</a:t>
            </a:r>
            <a:r>
              <a:rPr b="0" i="0" lang="en-US" sz="1800" u="none">
                <a:solidFill>
                  <a:srgbClr val="A31515"/>
                </a:solidFill>
                <a:latin typeface="Consolas"/>
                <a:ea typeface="Consolas"/>
                <a:cs typeface="Consolas"/>
                <a:sym typeface="Consolas"/>
              </a:rPr>
              <a:t>"Leaf_1_1"</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SimpleNode(</a:t>
            </a:r>
            <a:r>
              <a:rPr b="0" i="0" lang="en-US" sz="1800" u="none">
                <a:solidFill>
                  <a:srgbClr val="A31515"/>
                </a:solidFill>
                <a:latin typeface="Consolas"/>
                <a:ea typeface="Consolas"/>
                <a:cs typeface="Consolas"/>
                <a:sym typeface="Consolas"/>
              </a:rPr>
              <a:t>"Leaf_1_2"</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SimpleNode(</a:t>
            </a:r>
            <a:r>
              <a:rPr b="0" i="0" lang="en-US" sz="1800" u="none">
                <a:solidFill>
                  <a:srgbClr val="A31515"/>
                </a:solidFill>
                <a:latin typeface="Consolas"/>
                <a:ea typeface="Consolas"/>
                <a:cs typeface="Consolas"/>
                <a:sym typeface="Consolas"/>
              </a:rPr>
              <a:t>"Leaf_2"</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var</a:t>
            </a:r>
            <a:r>
              <a:rPr b="0" i="0" lang="en-US" sz="1800" u="none">
                <a:solidFill>
                  <a:srgbClr val="000000"/>
                </a:solidFill>
                <a:latin typeface="Consolas"/>
                <a:ea typeface="Consolas"/>
                <a:cs typeface="Consolas"/>
                <a:sym typeface="Consolas"/>
              </a:rPr>
              <a:t> visitor =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PrintVisitor(Console.Out);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tree.Accept(visitor);</a:t>
            </a:r>
            <a:endParaRPr/>
          </a:p>
        </p:txBody>
      </p:sp>
      <p:pic>
        <p:nvPicPr>
          <p:cNvPr id="1315" name="Google Shape;1315;p74"/>
          <p:cNvPicPr preferRelativeResize="0"/>
          <p:nvPr/>
        </p:nvPicPr>
        <p:blipFill rotWithShape="1">
          <a:blip r:embed="rId3">
            <a:alphaModFix/>
          </a:blip>
          <a:srcRect b="0" l="0" r="0" t="0"/>
          <a:stretch/>
        </p:blipFill>
        <p:spPr>
          <a:xfrm>
            <a:off x="2124075" y="3981450"/>
            <a:ext cx="3846512" cy="22987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75"/>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ahoma"/>
              <a:buNone/>
            </a:pPr>
            <a:r>
              <a:rPr b="1" i="0" lang="en-US" sz="4400" u="none">
                <a:solidFill>
                  <a:schemeClr val="lt2"/>
                </a:solidFill>
                <a:latin typeface="Tahoma"/>
                <a:ea typeface="Tahoma"/>
                <a:cs typeface="Tahoma"/>
                <a:sym typeface="Tahoma"/>
              </a:rPr>
              <a:t>Преимущества и недостатки</a:t>
            </a:r>
            <a:br>
              <a:rPr b="1" i="0" lang="en-US" sz="4400" u="none">
                <a:solidFill>
                  <a:schemeClr val="lt2"/>
                </a:solidFill>
                <a:latin typeface="Tahoma"/>
                <a:ea typeface="Tahoma"/>
                <a:cs typeface="Tahoma"/>
                <a:sym typeface="Tahoma"/>
              </a:rPr>
            </a:br>
            <a:endParaRPr/>
          </a:p>
        </p:txBody>
      </p:sp>
      <p:sp>
        <p:nvSpPr>
          <p:cNvPr id="1321" name="Google Shape;1321;p75"/>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SzPts val="2240"/>
              <a:buFont typeface="Arial"/>
              <a:buNone/>
            </a:pPr>
            <a:r>
              <a:rPr b="0" i="0" lang="en-US" sz="2800" u="none">
                <a:solidFill>
                  <a:schemeClr val="lt1"/>
                </a:solidFill>
                <a:latin typeface="Tahoma"/>
                <a:ea typeface="Tahoma"/>
                <a:cs typeface="Tahoma"/>
                <a:sym typeface="Tahoma"/>
              </a:rPr>
              <a:t>+ Упрощает добавление операций, работающих со сложными структурами объектов.</a:t>
            </a:r>
            <a:endParaRPr/>
          </a:p>
          <a:p>
            <a:pPr indent="0" lvl="0" marL="0" marR="0" rtl="0" algn="l">
              <a:lnSpc>
                <a:spcPct val="100000"/>
              </a:lnSpc>
              <a:spcBef>
                <a:spcPts val="560"/>
              </a:spcBef>
              <a:spcAft>
                <a:spcPts val="0"/>
              </a:spcAft>
              <a:buClr>
                <a:schemeClr val="hlink"/>
              </a:buClr>
              <a:buSzPts val="2240"/>
              <a:buFont typeface="Arial"/>
              <a:buNone/>
            </a:pPr>
            <a:r>
              <a:rPr b="0" i="0" lang="en-US" sz="2800" u="none">
                <a:solidFill>
                  <a:schemeClr val="lt1"/>
                </a:solidFill>
                <a:latin typeface="Tahoma"/>
                <a:ea typeface="Tahoma"/>
                <a:cs typeface="Tahoma"/>
                <a:sym typeface="Tahoma"/>
              </a:rPr>
              <a:t> + Объединяет родственные операции в одном классе.</a:t>
            </a:r>
            <a:endParaRPr/>
          </a:p>
          <a:p>
            <a:pPr indent="0" lvl="0" marL="0" marR="0" rtl="0" algn="l">
              <a:lnSpc>
                <a:spcPct val="100000"/>
              </a:lnSpc>
              <a:spcBef>
                <a:spcPts val="560"/>
              </a:spcBef>
              <a:spcAft>
                <a:spcPts val="0"/>
              </a:spcAft>
              <a:buClr>
                <a:schemeClr val="hlink"/>
              </a:buClr>
              <a:buSzPts val="2240"/>
              <a:buFont typeface="Arial"/>
              <a:buNone/>
            </a:pPr>
            <a:r>
              <a:rPr b="0" i="0" lang="en-US" sz="2800" u="none">
                <a:solidFill>
                  <a:schemeClr val="lt1"/>
                </a:solidFill>
                <a:latin typeface="Tahoma"/>
                <a:ea typeface="Tahoma"/>
                <a:cs typeface="Tahoma"/>
                <a:sym typeface="Tahoma"/>
              </a:rPr>
              <a:t> + Посетитель может накапливать состояние при обходе структуры компонентов.</a:t>
            </a:r>
            <a:endParaRPr/>
          </a:p>
          <a:p>
            <a:pPr indent="0" lvl="0" marL="0" marR="0" rtl="0" algn="l">
              <a:lnSpc>
                <a:spcPct val="100000"/>
              </a:lnSpc>
              <a:spcBef>
                <a:spcPts val="560"/>
              </a:spcBef>
              <a:spcAft>
                <a:spcPts val="0"/>
              </a:spcAft>
              <a:buClr>
                <a:schemeClr val="hlink"/>
              </a:buClr>
              <a:buSzPts val="2240"/>
              <a:buFont typeface="Arial"/>
              <a:buNone/>
            </a:pPr>
            <a:r>
              <a:rPr b="0" i="0" lang="en-US" sz="2800" u="none">
                <a:solidFill>
                  <a:schemeClr val="lt1"/>
                </a:solidFill>
                <a:latin typeface="Tahoma"/>
                <a:ea typeface="Tahoma"/>
                <a:cs typeface="Tahoma"/>
                <a:sym typeface="Tahoma"/>
              </a:rPr>
              <a:t> - Паттерн не оправдан, если иерархия компонентов часто меняется.</a:t>
            </a:r>
            <a:endParaRPr b="0" i="0" sz="2800" u="none">
              <a:solidFill>
                <a:schemeClr val="lt1"/>
              </a:solidFill>
              <a:latin typeface="Tahoma"/>
              <a:ea typeface="Tahoma"/>
              <a:cs typeface="Tahoma"/>
              <a:sym typeface="Tahoma"/>
            </a:endParaRPr>
          </a:p>
          <a:p>
            <a:pPr indent="0" lvl="0" marL="0" marR="0" rtl="0" algn="l">
              <a:lnSpc>
                <a:spcPct val="100000"/>
              </a:lnSpc>
              <a:spcBef>
                <a:spcPts val="560"/>
              </a:spcBef>
              <a:spcAft>
                <a:spcPts val="0"/>
              </a:spcAft>
              <a:buClr>
                <a:schemeClr val="hlink"/>
              </a:buClr>
              <a:buSzPts val="2240"/>
              <a:buFont typeface="Arial"/>
              <a:buNone/>
            </a:pPr>
            <a:r>
              <a:rPr b="0" i="0" lang="en-US" sz="2800" u="none">
                <a:solidFill>
                  <a:schemeClr val="lt1"/>
                </a:solidFill>
                <a:latin typeface="Tahoma"/>
                <a:ea typeface="Tahoma"/>
                <a:cs typeface="Tahoma"/>
                <a:sym typeface="Tahoma"/>
              </a:rPr>
              <a:t>-  Может привести к нарушению инкапсуляции компонентов.</a:t>
            </a:r>
            <a:endParaRPr/>
          </a:p>
          <a:p>
            <a:pPr indent="-200660" lvl="0" marL="342900" marR="0" rtl="0" algn="l">
              <a:spcBef>
                <a:spcPts val="560"/>
              </a:spcBef>
              <a:spcAft>
                <a:spcPts val="0"/>
              </a:spcAft>
              <a:buClr>
                <a:schemeClr val="hlink"/>
              </a:buClr>
              <a:buSzPts val="2240"/>
              <a:buFont typeface="Arial"/>
              <a:buNone/>
            </a:pPr>
            <a:r>
              <a:t/>
            </a:r>
            <a:endParaRPr b="0" i="0" sz="2800" u="none">
              <a:solidFill>
                <a:schemeClr val="lt1"/>
              </a:solidFill>
              <a:latin typeface="Tahoma"/>
              <a:ea typeface="Tahoma"/>
              <a:cs typeface="Tahoma"/>
              <a:sym typeface="Tahoma"/>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26" name="Shape 1326"/>
        <p:cNvGrpSpPr/>
        <p:nvPr/>
      </p:nvGrpSpPr>
      <p:grpSpPr>
        <a:xfrm>
          <a:off x="0" y="0"/>
          <a:ext cx="0" cy="0"/>
          <a:chOff x="0" y="0"/>
          <a:chExt cx="0" cy="0"/>
        </a:xfrm>
      </p:grpSpPr>
      <p:sp>
        <p:nvSpPr>
          <p:cNvPr id="1327" name="Google Shape;1327;p76"/>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1328" name="Google Shape;1328;p76"/>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hlink"/>
              </a:buClr>
              <a:buSzPts val="2560"/>
              <a:buFont typeface="Arial"/>
              <a:buChar char="►"/>
            </a:pPr>
            <a:r>
              <a:rPr b="1" i="0" lang="en-US" sz="3200" u="none">
                <a:solidFill>
                  <a:schemeClr val="lt1"/>
                </a:solidFill>
                <a:latin typeface="Tahoma"/>
                <a:ea typeface="Tahoma"/>
                <a:cs typeface="Tahoma"/>
                <a:sym typeface="Tahoma"/>
              </a:rPr>
              <a:t>Посетитель</a:t>
            </a:r>
            <a:r>
              <a:rPr b="0" i="0" lang="en-US" sz="3200" u="none">
                <a:solidFill>
                  <a:schemeClr val="lt1"/>
                </a:solidFill>
                <a:latin typeface="Tahoma"/>
                <a:ea typeface="Tahoma"/>
                <a:cs typeface="Tahoma"/>
                <a:sym typeface="Tahoma"/>
              </a:rPr>
              <a:t> - расширенный аналог </a:t>
            </a:r>
            <a:r>
              <a:rPr b="1" i="0" lang="en-US" sz="3200" u="none">
                <a:solidFill>
                  <a:schemeClr val="lt1"/>
                </a:solidFill>
                <a:latin typeface="Tahoma"/>
                <a:ea typeface="Tahoma"/>
                <a:cs typeface="Tahoma"/>
                <a:sym typeface="Tahoma"/>
              </a:rPr>
              <a:t>Команды</a:t>
            </a:r>
            <a:r>
              <a:rPr b="0" i="0" lang="en-US" sz="3200" u="none">
                <a:solidFill>
                  <a:schemeClr val="lt1"/>
                </a:solidFill>
                <a:latin typeface="Tahoma"/>
                <a:ea typeface="Tahoma"/>
                <a:cs typeface="Tahoma"/>
                <a:sym typeface="Tahoma"/>
              </a:rPr>
              <a:t> (способен работать сразу с несколькими видами получателей).</a:t>
            </a:r>
            <a:endParaRPr/>
          </a:p>
          <a:p>
            <a:pPr indent="-342900" lvl="0" marL="342900" marR="0" rtl="0" algn="l">
              <a:lnSpc>
                <a:spcPct val="100000"/>
              </a:lnSpc>
              <a:spcBef>
                <a:spcPts val="640"/>
              </a:spcBef>
              <a:spcAft>
                <a:spcPts val="0"/>
              </a:spcAft>
              <a:buClr>
                <a:schemeClr val="hlink"/>
              </a:buClr>
              <a:buSzPts val="2560"/>
              <a:buFont typeface="Arial"/>
              <a:buChar char="►"/>
            </a:pPr>
            <a:r>
              <a:rPr b="1" i="0" lang="en-US" sz="3200" u="none">
                <a:solidFill>
                  <a:schemeClr val="lt1"/>
                </a:solidFill>
                <a:latin typeface="Tahoma"/>
                <a:ea typeface="Tahoma"/>
                <a:cs typeface="Tahoma"/>
                <a:sym typeface="Tahoma"/>
              </a:rPr>
              <a:t>Посетитель</a:t>
            </a:r>
            <a:r>
              <a:rPr b="0" i="0" lang="en-US" sz="3200" u="none">
                <a:solidFill>
                  <a:schemeClr val="lt1"/>
                </a:solidFill>
                <a:latin typeface="Tahoma"/>
                <a:ea typeface="Tahoma"/>
                <a:cs typeface="Tahoma"/>
                <a:sym typeface="Tahoma"/>
              </a:rPr>
              <a:t> +  </a:t>
            </a:r>
            <a:r>
              <a:rPr b="1" i="0" lang="en-US" sz="3200" u="none">
                <a:solidFill>
                  <a:schemeClr val="lt1"/>
                </a:solidFill>
                <a:latin typeface="Tahoma"/>
                <a:ea typeface="Tahoma"/>
                <a:cs typeface="Tahoma"/>
                <a:sym typeface="Tahoma"/>
              </a:rPr>
              <a:t>Итератор</a:t>
            </a:r>
            <a:endParaRPr/>
          </a:p>
          <a:p>
            <a:pPr indent="-342900" lvl="0" marL="342900" marR="0" rtl="0" algn="l">
              <a:lnSpc>
                <a:spcPct val="100000"/>
              </a:lnSpc>
              <a:spcBef>
                <a:spcPts val="640"/>
              </a:spcBef>
              <a:spcAft>
                <a:spcPts val="0"/>
              </a:spcAft>
              <a:buClr>
                <a:schemeClr val="hlink"/>
              </a:buClr>
              <a:buSzPts val="2560"/>
              <a:buFont typeface="Arial"/>
              <a:buChar char="►"/>
            </a:pPr>
            <a:r>
              <a:rPr b="1" i="0" lang="en-US" sz="3200" u="none">
                <a:solidFill>
                  <a:schemeClr val="lt1"/>
                </a:solidFill>
                <a:latin typeface="Tahoma"/>
                <a:ea typeface="Tahoma"/>
                <a:cs typeface="Tahoma"/>
                <a:sym typeface="Tahoma"/>
              </a:rPr>
              <a:t>Посетитель + Компоновщик</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2" name="Shape 1332"/>
        <p:cNvGrpSpPr/>
        <p:nvPr/>
      </p:nvGrpSpPr>
      <p:grpSpPr>
        <a:xfrm>
          <a:off x="0" y="0"/>
          <a:ext cx="0" cy="0"/>
          <a:chOff x="0" y="0"/>
          <a:chExt cx="0" cy="0"/>
        </a:xfrm>
      </p:grpSpPr>
      <p:sp>
        <p:nvSpPr>
          <p:cNvPr id="1333" name="Google Shape;1333;p77"/>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ahoma"/>
              <a:buNone/>
            </a:pPr>
            <a:r>
              <a:rPr b="0" i="0" lang="en-US" sz="4400" u="none">
                <a:solidFill>
                  <a:schemeClr val="lt2"/>
                </a:solidFill>
                <a:latin typeface="Tahoma"/>
                <a:ea typeface="Tahoma"/>
                <a:cs typeface="Tahoma"/>
                <a:sym typeface="Tahoma"/>
              </a:rPr>
              <a:t>Нулевой объект (Null object)</a:t>
            </a:r>
            <a:endParaRPr/>
          </a:p>
        </p:txBody>
      </p:sp>
      <p:sp>
        <p:nvSpPr>
          <p:cNvPr id="1334" name="Google Shape;1334;p77"/>
          <p:cNvSpPr txBox="1"/>
          <p:nvPr>
            <p:ph idx="1" type="body"/>
          </p:nvPr>
        </p:nvSpPr>
        <p:spPr>
          <a:xfrm>
            <a:off x="611187" y="1700212"/>
            <a:ext cx="7543800" cy="30178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1CADE4"/>
              </a:buClr>
              <a:buSzPts val="1920"/>
              <a:buFont typeface="Arial"/>
              <a:buChar char="►"/>
            </a:pPr>
            <a:r>
              <a:rPr b="1" i="0" lang="en-US" sz="2400" u="none">
                <a:solidFill>
                  <a:schemeClr val="lt1"/>
                </a:solidFill>
                <a:latin typeface="Tahoma"/>
                <a:ea typeface="Tahoma"/>
                <a:cs typeface="Tahoma"/>
                <a:sym typeface="Tahoma"/>
              </a:rPr>
              <a:t>Назначение</a:t>
            </a:r>
            <a:r>
              <a:rPr b="0" i="0" lang="en-US" sz="2400" u="none">
                <a:solidFill>
                  <a:schemeClr val="lt1"/>
                </a:solidFill>
                <a:latin typeface="Tahoma"/>
                <a:ea typeface="Tahoma"/>
                <a:cs typeface="Tahoma"/>
                <a:sym typeface="Tahoma"/>
              </a:rPr>
              <a:t>: </a:t>
            </a:r>
            <a:r>
              <a:rPr b="0" i="1" lang="en-US" sz="2400" u="none">
                <a:solidFill>
                  <a:schemeClr val="lt1"/>
                </a:solidFill>
                <a:latin typeface="Tahoma"/>
                <a:ea typeface="Tahoma"/>
                <a:cs typeface="Tahoma"/>
                <a:sym typeface="Tahoma"/>
              </a:rPr>
              <a:t>Нулевой объект</a:t>
            </a:r>
            <a:r>
              <a:rPr b="0" i="0" lang="en-US" sz="2400" u="none">
                <a:solidFill>
                  <a:schemeClr val="lt1"/>
                </a:solidFill>
                <a:latin typeface="Tahoma"/>
                <a:ea typeface="Tahoma"/>
                <a:cs typeface="Tahoma"/>
                <a:sym typeface="Tahoma"/>
              </a:rPr>
              <a:t> – это объект с заданным нейтральным поведением, использование которого позволяет заменить условные операторы (проверки на </a:t>
            </a:r>
            <a:r>
              <a:rPr b="0" i="0" lang="en-US" sz="2100" u="none">
                <a:solidFill>
                  <a:schemeClr val="lt1"/>
                </a:solidFill>
                <a:latin typeface="Consolas"/>
                <a:ea typeface="Consolas"/>
                <a:cs typeface="Consolas"/>
                <a:sym typeface="Consolas"/>
              </a:rPr>
              <a:t>null</a:t>
            </a:r>
            <a:r>
              <a:rPr b="0" i="0" lang="en-US" sz="2400" u="none">
                <a:solidFill>
                  <a:schemeClr val="lt1"/>
                </a:solidFill>
                <a:latin typeface="Tahoma"/>
                <a:ea typeface="Tahoma"/>
                <a:cs typeface="Tahoma"/>
                <a:sym typeface="Tahoma"/>
              </a:rPr>
              <a:t>) полиморфизмом.</a:t>
            </a:r>
            <a:endParaRPr/>
          </a:p>
          <a:p>
            <a:pPr indent="-220980" lvl="0" marL="342900" marR="0" rtl="0" algn="l">
              <a:lnSpc>
                <a:spcPct val="100000"/>
              </a:lnSpc>
              <a:spcBef>
                <a:spcPts val="480"/>
              </a:spcBef>
              <a:spcAft>
                <a:spcPts val="0"/>
              </a:spcAft>
              <a:buClr>
                <a:srgbClr val="1CADE4"/>
              </a:buClr>
              <a:buSzPts val="1920"/>
              <a:buFont typeface="Arial"/>
              <a:buNone/>
            </a:pPr>
            <a:r>
              <a:t/>
            </a:r>
            <a:endParaRPr b="0" i="0" sz="2400" u="none">
              <a:solidFill>
                <a:schemeClr val="lt1"/>
              </a:solidFill>
              <a:latin typeface="Tahoma"/>
              <a:ea typeface="Tahoma"/>
              <a:cs typeface="Tahoma"/>
              <a:sym typeface="Tahoma"/>
            </a:endParaRPr>
          </a:p>
          <a:p>
            <a:pPr indent="-220980" lvl="0" marL="342900" marR="0" rtl="0" algn="l">
              <a:lnSpc>
                <a:spcPct val="100000"/>
              </a:lnSpc>
              <a:spcBef>
                <a:spcPts val="480"/>
              </a:spcBef>
              <a:spcAft>
                <a:spcPts val="0"/>
              </a:spcAft>
              <a:buClr>
                <a:srgbClr val="1CADE4"/>
              </a:buClr>
              <a:buSzPts val="1920"/>
              <a:buFont typeface="Arial"/>
              <a:buNone/>
            </a:pPr>
            <a:r>
              <a:t/>
            </a:r>
            <a:endParaRPr b="0" i="0" sz="2400" u="none">
              <a:solidFill>
                <a:schemeClr val="lt1"/>
              </a:solidFill>
              <a:latin typeface="Tahoma"/>
              <a:ea typeface="Tahoma"/>
              <a:cs typeface="Tahoma"/>
              <a:sym typeface="Tahoma"/>
            </a:endParaRPr>
          </a:p>
          <a:p>
            <a:pPr indent="-220980" lvl="0" marL="342900" marR="0" rtl="0" algn="l">
              <a:lnSpc>
                <a:spcPct val="100000"/>
              </a:lnSpc>
              <a:spcBef>
                <a:spcPts val="480"/>
              </a:spcBef>
              <a:spcAft>
                <a:spcPts val="0"/>
              </a:spcAft>
              <a:buClr>
                <a:srgbClr val="1CADE4"/>
              </a:buClr>
              <a:buSzPts val="1920"/>
              <a:buFont typeface="Arial"/>
              <a:buNone/>
            </a:pPr>
            <a:r>
              <a:t/>
            </a:r>
            <a:endParaRPr b="0" i="0" sz="2400" u="none">
              <a:solidFill>
                <a:schemeClr val="lt1"/>
              </a:solidFill>
              <a:latin typeface="Tahoma"/>
              <a:ea typeface="Tahoma"/>
              <a:cs typeface="Tahoma"/>
              <a:sym typeface="Tahoma"/>
            </a:endParaRPr>
          </a:p>
          <a:p>
            <a:pPr indent="-342900" lvl="0" marL="342900" marR="0" rtl="0" algn="l">
              <a:lnSpc>
                <a:spcPct val="100000"/>
              </a:lnSpc>
              <a:spcBef>
                <a:spcPts val="480"/>
              </a:spcBef>
              <a:spcAft>
                <a:spcPts val="0"/>
              </a:spcAft>
              <a:buClr>
                <a:srgbClr val="1CADE4"/>
              </a:buClr>
              <a:buSzPts val="1920"/>
              <a:buFont typeface="Arial"/>
              <a:buChar char="►"/>
            </a:pPr>
            <a:r>
              <a:rPr b="0" i="0" lang="en-US" sz="2400" u="none">
                <a:solidFill>
                  <a:schemeClr val="lt1"/>
                </a:solidFill>
                <a:latin typeface="Tahoma"/>
                <a:ea typeface="Tahoma"/>
                <a:cs typeface="Tahoma"/>
                <a:sym typeface="Tahoma"/>
              </a:rPr>
              <a:t>*) это не классический паттерн.</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8" name="Shape 1338"/>
        <p:cNvGrpSpPr/>
        <p:nvPr/>
      </p:nvGrpSpPr>
      <p:grpSpPr>
        <a:xfrm>
          <a:off x="0" y="0"/>
          <a:ext cx="0" cy="0"/>
          <a:chOff x="0" y="0"/>
          <a:chExt cx="0" cy="0"/>
        </a:xfrm>
      </p:grpSpPr>
      <p:sp>
        <p:nvSpPr>
          <p:cNvPr id="1339" name="Google Shape;1339;p78"/>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1340" name="Google Shape;1340;p78"/>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1341" name="Google Shape;1341;p78"/>
          <p:cNvSpPr txBox="1"/>
          <p:nvPr/>
        </p:nvSpPr>
        <p:spPr>
          <a:xfrm>
            <a:off x="304800" y="404812"/>
            <a:ext cx="7219950" cy="12001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Consolas"/>
              <a:buNone/>
            </a:pP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abstract</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class</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BaseLogger</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abstract</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Write(</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 logEntry);</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
        <p:nvSpPr>
          <p:cNvPr id="1342" name="Google Shape;1342;p78"/>
          <p:cNvSpPr txBox="1"/>
          <p:nvPr/>
        </p:nvSpPr>
        <p:spPr>
          <a:xfrm>
            <a:off x="301625" y="1857375"/>
            <a:ext cx="7902575" cy="20304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Consolas"/>
              <a:buNone/>
            </a:pP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class</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EmailLogger</a:t>
            </a:r>
            <a:r>
              <a:rPr b="0" i="0" lang="en-US" sz="1800" u="none">
                <a:solidFill>
                  <a:srgbClr val="000000"/>
                </a:solidFill>
                <a:latin typeface="Consolas"/>
                <a:ea typeface="Consolas"/>
                <a:cs typeface="Consolas"/>
                <a:sym typeface="Consolas"/>
              </a:rPr>
              <a:t> : BaseLogger</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override</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Write(</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 logEntry)</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WriteLine(logEntry + </a:t>
            </a:r>
            <a:r>
              <a:rPr b="0" i="0" lang="en-US" sz="1800" u="none">
                <a:solidFill>
                  <a:srgbClr val="A31515"/>
                </a:solidFill>
                <a:latin typeface="Consolas"/>
                <a:ea typeface="Consolas"/>
                <a:cs typeface="Consolas"/>
                <a:sym typeface="Consolas"/>
              </a:rPr>
              <a:t>" is sent by email"</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
        <p:nvSpPr>
          <p:cNvPr id="1343" name="Google Shape;1343;p78"/>
          <p:cNvSpPr txBox="1"/>
          <p:nvPr/>
        </p:nvSpPr>
        <p:spPr>
          <a:xfrm>
            <a:off x="301625" y="4129087"/>
            <a:ext cx="8447087" cy="2032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Consolas"/>
              <a:buNone/>
            </a:pP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class</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FileLogger</a:t>
            </a:r>
            <a:r>
              <a:rPr b="0" i="0" lang="en-US" sz="1800" u="none">
                <a:solidFill>
                  <a:srgbClr val="000000"/>
                </a:solidFill>
                <a:latin typeface="Consolas"/>
                <a:ea typeface="Consolas"/>
                <a:cs typeface="Consolas"/>
                <a:sym typeface="Consolas"/>
              </a:rPr>
              <a:t> : BaseLogger</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override</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Write(</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 logEntry)</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WriteLine(logEntry + </a:t>
            </a:r>
            <a:r>
              <a:rPr b="0" i="0" lang="en-US" sz="1800" u="none">
                <a:solidFill>
                  <a:srgbClr val="A31515"/>
                </a:solidFill>
                <a:latin typeface="Consolas"/>
                <a:ea typeface="Consolas"/>
                <a:cs typeface="Consolas"/>
                <a:sym typeface="Consolas"/>
              </a:rPr>
              <a:t>" is written into the file"</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7" name="Shape 1347"/>
        <p:cNvGrpSpPr/>
        <p:nvPr/>
      </p:nvGrpSpPr>
      <p:grpSpPr>
        <a:xfrm>
          <a:off x="0" y="0"/>
          <a:ext cx="0" cy="0"/>
          <a:chOff x="0" y="0"/>
          <a:chExt cx="0" cy="0"/>
        </a:xfrm>
      </p:grpSpPr>
      <p:sp>
        <p:nvSpPr>
          <p:cNvPr id="1348" name="Google Shape;1348;p79"/>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1349" name="Google Shape;1349;p79"/>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1350" name="Google Shape;1350;p79"/>
          <p:cNvSpPr txBox="1"/>
          <p:nvPr/>
        </p:nvSpPr>
        <p:spPr>
          <a:xfrm>
            <a:off x="300037" y="331787"/>
            <a:ext cx="7183437" cy="23082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Consolas"/>
              <a:buNone/>
            </a:pP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class</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DefaultlLogger</a:t>
            </a:r>
            <a:r>
              <a:rPr b="0" i="0" lang="en-US" sz="1800" u="none">
                <a:solidFill>
                  <a:srgbClr val="000000"/>
                </a:solidFill>
                <a:latin typeface="Consolas"/>
                <a:ea typeface="Consolas"/>
                <a:cs typeface="Consolas"/>
                <a:sym typeface="Consolas"/>
              </a:rPr>
              <a:t> : BaseLogger</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override</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Write(</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 logEntry)</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8000"/>
                </a:solidFill>
                <a:latin typeface="Consolas"/>
                <a:ea typeface="Consolas"/>
                <a:cs typeface="Consolas"/>
                <a:sym typeface="Consolas"/>
              </a:rPr>
              <a:t>// или вообще ничего не делаем</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WriteLine(</a:t>
            </a:r>
            <a:r>
              <a:rPr b="0" i="0" lang="en-US" sz="1800" u="none">
                <a:solidFill>
                  <a:srgbClr val="A31515"/>
                </a:solidFill>
                <a:latin typeface="Consolas"/>
                <a:ea typeface="Consolas"/>
                <a:cs typeface="Consolas"/>
                <a:sym typeface="Consolas"/>
              </a:rPr>
              <a:t>"Cannot write in the log"</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
        <p:nvSpPr>
          <p:cNvPr id="1351" name="Google Shape;1351;p79"/>
          <p:cNvSpPr txBox="1"/>
          <p:nvPr/>
        </p:nvSpPr>
        <p:spPr>
          <a:xfrm>
            <a:off x="306387" y="2743200"/>
            <a:ext cx="7542212" cy="424656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static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class</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LoggerFactory</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static</a:t>
            </a:r>
            <a:r>
              <a:rPr b="0" i="0" lang="en-US" sz="1800" u="none">
                <a:solidFill>
                  <a:srgbClr val="000000"/>
                </a:solidFill>
                <a:latin typeface="Consolas"/>
                <a:ea typeface="Consolas"/>
                <a:cs typeface="Consolas"/>
                <a:sym typeface="Consolas"/>
              </a:rPr>
              <a:t> BaseLogger GetLogger(</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 name)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switch</a:t>
            </a:r>
            <a:r>
              <a:rPr b="0" i="0" lang="en-US" sz="1800" u="none">
                <a:solidFill>
                  <a:srgbClr val="000000"/>
                </a:solidFill>
                <a:latin typeface="Consolas"/>
                <a:ea typeface="Consolas"/>
                <a:cs typeface="Consolas"/>
                <a:sym typeface="Consolas"/>
              </a:rPr>
              <a:t> (name)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case</a:t>
            </a:r>
            <a:r>
              <a:rPr b="0" i="0" lang="en-US" sz="1800" u="none">
                <a:solidFill>
                  <a:srgbClr val="000000"/>
                </a:solidFill>
                <a:latin typeface="Consolas"/>
                <a:ea typeface="Consolas"/>
                <a:cs typeface="Consolas"/>
                <a:sym typeface="Consolas"/>
              </a:rPr>
              <a:t> </a:t>
            </a:r>
            <a:r>
              <a:rPr b="0" i="0" lang="en-US" sz="1800" u="none">
                <a:solidFill>
                  <a:srgbClr val="A31515"/>
                </a:solidFill>
                <a:latin typeface="Consolas"/>
                <a:ea typeface="Consolas"/>
                <a:cs typeface="Consolas"/>
                <a:sym typeface="Consolas"/>
              </a:rPr>
              <a:t>"file"</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return</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FileLogger();</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case</a:t>
            </a:r>
            <a:r>
              <a:rPr b="0" i="0" lang="en-US" sz="1800" u="none">
                <a:solidFill>
                  <a:srgbClr val="000000"/>
                </a:solidFill>
                <a:latin typeface="Consolas"/>
                <a:ea typeface="Consolas"/>
                <a:cs typeface="Consolas"/>
                <a:sym typeface="Consolas"/>
              </a:rPr>
              <a:t> </a:t>
            </a:r>
            <a:r>
              <a:rPr b="0" i="0" lang="en-US" sz="1800" u="none">
                <a:solidFill>
                  <a:srgbClr val="A31515"/>
                </a:solidFill>
                <a:latin typeface="Consolas"/>
                <a:ea typeface="Consolas"/>
                <a:cs typeface="Consolas"/>
                <a:sym typeface="Consolas"/>
              </a:rPr>
              <a:t>"email"</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return</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EmailLogger();</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default</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return</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DefaultlLogger();</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55" name="Shape 1355"/>
        <p:cNvGrpSpPr/>
        <p:nvPr/>
      </p:nvGrpSpPr>
      <p:grpSpPr>
        <a:xfrm>
          <a:off x="0" y="0"/>
          <a:ext cx="0" cy="0"/>
          <a:chOff x="0" y="0"/>
          <a:chExt cx="0" cy="0"/>
        </a:xfrm>
      </p:grpSpPr>
      <p:sp>
        <p:nvSpPr>
          <p:cNvPr id="1356" name="Google Shape;1356;p80"/>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1357" name="Google Shape;1357;p80"/>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1358" name="Google Shape;1358;p80"/>
          <p:cNvSpPr txBox="1"/>
          <p:nvPr/>
        </p:nvSpPr>
        <p:spPr>
          <a:xfrm>
            <a:off x="107950" y="476250"/>
            <a:ext cx="9144000" cy="45243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static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Main()</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BaseLogger logger = LoggerFactory.GetLogger(</a:t>
            </a:r>
            <a:r>
              <a:rPr b="0" i="0" lang="en-US" sz="1800" u="none">
                <a:solidFill>
                  <a:srgbClr val="A31515"/>
                </a:solidFill>
                <a:latin typeface="Consolas"/>
                <a:ea typeface="Consolas"/>
                <a:cs typeface="Consolas"/>
                <a:sym typeface="Consolas"/>
              </a:rPr>
              <a:t>"abc"</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logger.Write(</a:t>
            </a:r>
            <a:r>
              <a:rPr b="0" i="0" lang="en-US" sz="1800" u="none">
                <a:solidFill>
                  <a:srgbClr val="A31515"/>
                </a:solidFill>
                <a:latin typeface="Consolas"/>
                <a:ea typeface="Consolas"/>
                <a:cs typeface="Consolas"/>
                <a:sym typeface="Consolas"/>
              </a:rPr>
              <a:t>"message"</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Console.ReadLine();</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8000"/>
                </a:solidFill>
                <a:latin typeface="Consolas"/>
                <a:ea typeface="Consolas"/>
                <a:cs typeface="Consolas"/>
                <a:sym typeface="Consolas"/>
              </a:rPr>
              <a:t>// такие проверки не нужны!</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8000"/>
                </a:solidFill>
                <a:latin typeface="Consolas"/>
                <a:ea typeface="Consolas"/>
                <a:cs typeface="Consolas"/>
                <a:sym typeface="Consolas"/>
              </a:rPr>
              <a:t>//if (logger != null)</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8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8000"/>
                </a:solidFill>
                <a:latin typeface="Consolas"/>
                <a:ea typeface="Consolas"/>
                <a:cs typeface="Consolas"/>
                <a:sym typeface="Consolas"/>
              </a:rPr>
              <a:t>//    logger.Write("message");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8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8000"/>
                </a:solidFill>
                <a:latin typeface="Consolas"/>
                <a:ea typeface="Consolas"/>
                <a:cs typeface="Consolas"/>
                <a:sym typeface="Consolas"/>
              </a:rPr>
              <a:t>//else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8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8000"/>
                </a:solidFill>
                <a:latin typeface="Consolas"/>
                <a:ea typeface="Consolas"/>
                <a:cs typeface="Consolas"/>
                <a:sym typeface="Consolas"/>
              </a:rPr>
              <a:t>//    Console.WriteLine("Cannot write in the log");</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8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81"/>
          <p:cNvSpPr txBox="1"/>
          <p:nvPr>
            <p:ph type="title"/>
          </p:nvPr>
        </p:nvSpPr>
        <p:spPr>
          <a:xfrm>
            <a:off x="301625" y="228600"/>
            <a:ext cx="8540750" cy="608012"/>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4400"/>
              <a:buFont typeface="Tahoma"/>
              <a:buNone/>
            </a:pPr>
            <a:r>
              <a:rPr b="0" i="0" lang="en-US" sz="4400" u="none">
                <a:solidFill>
                  <a:schemeClr val="lt2"/>
                </a:solidFill>
                <a:latin typeface="Tahoma"/>
                <a:ea typeface="Tahoma"/>
                <a:cs typeface="Tahoma"/>
                <a:sym typeface="Tahoma"/>
              </a:rPr>
              <a:t>Паттерн Strategy</a:t>
            </a:r>
            <a:endParaRPr/>
          </a:p>
        </p:txBody>
      </p:sp>
      <p:sp>
        <p:nvSpPr>
          <p:cNvPr id="1365" name="Google Shape;1365;p81"/>
          <p:cNvSpPr txBox="1"/>
          <p:nvPr>
            <p:ph idx="1" type="body"/>
          </p:nvPr>
        </p:nvSpPr>
        <p:spPr>
          <a:xfrm>
            <a:off x="317500" y="858837"/>
            <a:ext cx="8540750" cy="4498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hlink"/>
              </a:buClr>
              <a:buSzPts val="2560"/>
              <a:buFont typeface="Arial"/>
              <a:buNone/>
            </a:pPr>
            <a:r>
              <a:rPr b="0" i="0" lang="en-US" sz="3200" u="none">
                <a:solidFill>
                  <a:schemeClr val="lt1"/>
                </a:solidFill>
                <a:latin typeface="Tahoma"/>
                <a:ea typeface="Tahoma"/>
                <a:cs typeface="Tahoma"/>
                <a:sym typeface="Tahoma"/>
              </a:rPr>
              <a:t>Policy (политика).</a:t>
            </a:r>
            <a:endParaRPr/>
          </a:p>
          <a:p>
            <a:pPr indent="-342900" lvl="0" marL="342900" marR="0" rtl="0" algn="l">
              <a:lnSpc>
                <a:spcPct val="100000"/>
              </a:lnSpc>
              <a:spcBef>
                <a:spcPts val="640"/>
              </a:spcBef>
              <a:spcAft>
                <a:spcPts val="0"/>
              </a:spcAft>
              <a:buClr>
                <a:schemeClr val="hlink"/>
              </a:buClr>
              <a:buSzPts val="2560"/>
              <a:buFont typeface="Arial"/>
              <a:buChar char="►"/>
            </a:pPr>
            <a:r>
              <a:rPr b="0" i="0" lang="en-US" sz="3200" u="none">
                <a:solidFill>
                  <a:schemeClr val="lt1"/>
                </a:solidFill>
                <a:latin typeface="Tahoma"/>
                <a:ea typeface="Tahoma"/>
                <a:cs typeface="Tahoma"/>
                <a:sym typeface="Tahoma"/>
              </a:rPr>
              <a:t>Определяет семейство алгоритмов, инкапсулирует каждый из них и делает их взаимозаменяемыми. Стратегия позволяет изменять алгоритмы независимо от клиентов, которые ими пользуются.</a:t>
            </a:r>
            <a:endParaRPr/>
          </a:p>
          <a:p>
            <a:pPr indent="-180340" lvl="0" marL="342900" marR="0" rtl="0" algn="l">
              <a:spcBef>
                <a:spcPts val="640"/>
              </a:spcBef>
              <a:spcAft>
                <a:spcPts val="0"/>
              </a:spcAft>
              <a:buClr>
                <a:schemeClr val="hlink"/>
              </a:buClr>
              <a:buSzPts val="2560"/>
              <a:buFont typeface="Arial"/>
              <a:buNone/>
            </a:pPr>
            <a:r>
              <a:t/>
            </a:r>
            <a:endParaRPr b="0" i="0" sz="3200" u="none">
              <a:solidFill>
                <a:schemeClr val="lt1"/>
              </a:solidFill>
              <a:latin typeface="Tahoma"/>
              <a:ea typeface="Tahoma"/>
              <a:cs typeface="Tahoma"/>
              <a:sym typeface="Tahoma"/>
            </a:endParaRPr>
          </a:p>
        </p:txBody>
      </p:sp>
      <p:pic>
        <p:nvPicPr>
          <p:cNvPr id="1366" name="Google Shape;1366;p81"/>
          <p:cNvPicPr preferRelativeResize="0"/>
          <p:nvPr/>
        </p:nvPicPr>
        <p:blipFill rotWithShape="1">
          <a:blip r:embed="rId3">
            <a:alphaModFix/>
          </a:blip>
          <a:srcRect b="0" l="0" r="0" t="0"/>
          <a:stretch/>
        </p:blipFill>
        <p:spPr>
          <a:xfrm>
            <a:off x="6659562" y="85725"/>
            <a:ext cx="2203450" cy="1371600"/>
          </a:xfrm>
          <a:prstGeom prst="rect">
            <a:avLst/>
          </a:prstGeom>
          <a:noFill/>
          <a:ln>
            <a:noFill/>
          </a:ln>
        </p:spPr>
      </p:pic>
      <p:pic>
        <p:nvPicPr>
          <p:cNvPr descr="Ð¡Ð¿Ð¾ÑÐ¾Ð±Ñ Ð¿ÐµÑÐµÐ´Ð²Ð¸Ð¶ÐµÐ½Ð¸Ñ" id="1367" name="Google Shape;1367;p81"/>
          <p:cNvPicPr preferRelativeResize="0"/>
          <p:nvPr/>
        </p:nvPicPr>
        <p:blipFill rotWithShape="1">
          <a:blip r:embed="rId4">
            <a:alphaModFix/>
          </a:blip>
          <a:srcRect b="0" l="0" r="0" t="0"/>
          <a:stretch/>
        </p:blipFill>
        <p:spPr>
          <a:xfrm>
            <a:off x="3048000" y="3949700"/>
            <a:ext cx="6096000" cy="28575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82"/>
          <p:cNvSpPr txBox="1"/>
          <p:nvPr>
            <p:ph type="title"/>
          </p:nvPr>
        </p:nvSpPr>
        <p:spPr>
          <a:xfrm>
            <a:off x="301625" y="228600"/>
            <a:ext cx="2279400" cy="70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000"/>
              <a:t>Проблема</a:t>
            </a:r>
            <a:endParaRPr sz="3000">
              <a:solidFill>
                <a:schemeClr val="lt2"/>
              </a:solidFill>
              <a:latin typeface="Tahoma"/>
              <a:ea typeface="Tahoma"/>
              <a:cs typeface="Tahoma"/>
              <a:sym typeface="Tahoma"/>
            </a:endParaRPr>
          </a:p>
        </p:txBody>
      </p:sp>
      <p:pic>
        <p:nvPicPr>
          <p:cNvPr descr="ÐÐ¾Ð´ Ð½Ð°Ð²Ð¸Ð³Ð°ÑÐ¾ÑÐ° ÑÑÐ°Ð½Ð¾Ð²Ð¸ÑÑÑ ÑÐ»Ð¸ÑÐºÐ¾Ð¼ ÑÐ°Ð·Ð´ÑÑÑÐ¼" id="1374" name="Google Shape;1374;p82"/>
          <p:cNvPicPr preferRelativeResize="0"/>
          <p:nvPr>
            <p:ph idx="1" type="body"/>
          </p:nvPr>
        </p:nvPicPr>
        <p:blipFill rotWithShape="1">
          <a:blip r:embed="rId3">
            <a:alphaModFix/>
          </a:blip>
          <a:srcRect b="0" l="0" r="0" t="0"/>
          <a:stretch/>
        </p:blipFill>
        <p:spPr>
          <a:xfrm>
            <a:off x="653936" y="3428998"/>
            <a:ext cx="4258500" cy="1935600"/>
          </a:xfrm>
          <a:prstGeom prst="rect">
            <a:avLst/>
          </a:prstGeom>
          <a:noFill/>
          <a:ln>
            <a:noFill/>
          </a:ln>
        </p:spPr>
      </p:pic>
      <p:sp>
        <p:nvSpPr>
          <p:cNvPr id="1375" name="Google Shape;1375;p82"/>
          <p:cNvSpPr txBox="1"/>
          <p:nvPr/>
        </p:nvSpPr>
        <p:spPr>
          <a:xfrm>
            <a:off x="2735416" y="169800"/>
            <a:ext cx="6306000" cy="118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600">
                <a:solidFill>
                  <a:srgbClr val="FFFFFF"/>
                </a:solidFill>
              </a:rPr>
              <a:t>Вы решили написать приложение-навигатор для путешественников. Оно должно показывать красивую и удобную карту, позволяющую с лёгкостью ориентироваться в незнакомом городе.</a:t>
            </a:r>
            <a:endParaRPr sz="1600">
              <a:solidFill>
                <a:srgbClr val="FFFFFF"/>
              </a:solidFill>
            </a:endParaRPr>
          </a:p>
        </p:txBody>
      </p:sp>
      <p:sp>
        <p:nvSpPr>
          <p:cNvPr id="1376" name="Google Shape;1376;p82"/>
          <p:cNvSpPr txBox="1"/>
          <p:nvPr/>
        </p:nvSpPr>
        <p:spPr>
          <a:xfrm>
            <a:off x="0" y="1355100"/>
            <a:ext cx="5283600" cy="1031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highlight>
                  <a:srgbClr val="FFFFFF"/>
                </a:highlight>
              </a:rPr>
              <a:t>Одной из самых востребованных функций являлся поиск и прокладывание маршрутов. пользователь должен иметь возможность указать начальную точку и пункт назначения, а навигатор — проложит оптимальный путь.</a:t>
            </a:r>
            <a:endParaRPr>
              <a:highlight>
                <a:srgbClr val="FFFFFF"/>
              </a:highlight>
            </a:endParaRPr>
          </a:p>
        </p:txBody>
      </p:sp>
      <p:sp>
        <p:nvSpPr>
          <p:cNvPr id="1377" name="Google Shape;1377;p82"/>
          <p:cNvSpPr txBox="1"/>
          <p:nvPr/>
        </p:nvSpPr>
        <p:spPr>
          <a:xfrm>
            <a:off x="462600" y="2386500"/>
            <a:ext cx="8424600" cy="118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600">
                <a:solidFill>
                  <a:srgbClr val="FFFFFF"/>
                </a:solidFill>
              </a:rPr>
              <a:t>вы добавили в навигатор прокладывание пеших маршрутов.</a:t>
            </a:r>
            <a:endParaRPr sz="1600">
              <a:solidFill>
                <a:srgbClr val="FFFFFF"/>
              </a:solidFill>
            </a:endParaRPr>
          </a:p>
          <a:p>
            <a:pPr indent="0" lvl="0" marL="0" rtl="0" algn="just">
              <a:spcBef>
                <a:spcPts val="0"/>
              </a:spcBef>
              <a:spcAft>
                <a:spcPts val="0"/>
              </a:spcAft>
              <a:buNone/>
            </a:pPr>
            <a:r>
              <a:rPr lang="en-US" sz="1600">
                <a:solidFill>
                  <a:srgbClr val="FFFFFF"/>
                </a:solidFill>
              </a:rPr>
              <a:t>Через некоторое время выяснилось, что некоторые люди предпочитают ездить по городу на общественном транспорте. Поэтому вы добавили и такую опцию прокладывания пути.</a:t>
            </a:r>
            <a:endParaRPr sz="1600">
              <a:solidFill>
                <a:srgbClr val="FFFFFF"/>
              </a:solidFill>
            </a:endParaRPr>
          </a:p>
        </p:txBody>
      </p:sp>
      <p:sp>
        <p:nvSpPr>
          <p:cNvPr id="1378" name="Google Shape;1378;p82"/>
          <p:cNvSpPr txBox="1"/>
          <p:nvPr/>
        </p:nvSpPr>
        <p:spPr>
          <a:xfrm>
            <a:off x="5519400" y="3429000"/>
            <a:ext cx="3367800" cy="193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600">
                <a:solidFill>
                  <a:srgbClr val="FFFFFF"/>
                </a:solidFill>
              </a:rPr>
              <a:t>В ближайшей перспективе вы хотели бы добавить прокладывание маршрутов по велодорожкам. А в отдалённом будущем — интересные маршруты посещения достопримечательностей.</a:t>
            </a:r>
            <a:endParaRPr sz="1600">
              <a:solidFill>
                <a:srgbClr val="FFFFFF"/>
              </a:solidFill>
            </a:endParaRPr>
          </a:p>
        </p:txBody>
      </p:sp>
      <p:sp>
        <p:nvSpPr>
          <p:cNvPr id="1379" name="Google Shape;1379;p82"/>
          <p:cNvSpPr txBox="1"/>
          <p:nvPr/>
        </p:nvSpPr>
        <p:spPr>
          <a:xfrm>
            <a:off x="135025" y="5364600"/>
            <a:ext cx="8752200" cy="14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FF"/>
                </a:solidFill>
              </a:rPr>
              <a:t>С каждым новым алгоритмом код основного класса навигатора увеличивался вдвое. В таком большом классе стало довольно трудно ориентироваться.</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US">
                <a:solidFill>
                  <a:srgbClr val="FFFFFF"/>
                </a:solidFill>
              </a:rPr>
              <a:t>Любое изменение алгоритмов поиска, будь то исправление багов или добавление нового алгоритма, затрагивало основной класс. Это повышало риск сделать ошибку, случайно задев остальной работающий код.</a:t>
            </a:r>
            <a:endParaRPr>
              <a:solidFill>
                <a:srgbClr val="FFFFFF"/>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g7c34868d5ebdb6ea_70"/>
          <p:cNvSpPr txBox="1"/>
          <p:nvPr/>
        </p:nvSpPr>
        <p:spPr>
          <a:xfrm>
            <a:off x="257831" y="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Решение</a:t>
            </a:r>
            <a:endParaRPr sz="3000">
              <a:solidFill>
                <a:schemeClr val="lt2"/>
              </a:solidFill>
            </a:endParaRPr>
          </a:p>
        </p:txBody>
      </p:sp>
      <p:sp>
        <p:nvSpPr>
          <p:cNvPr id="1386" name="Google Shape;1386;g7c34868d5ebdb6ea_70"/>
          <p:cNvSpPr txBox="1"/>
          <p:nvPr/>
        </p:nvSpPr>
        <p:spPr>
          <a:xfrm>
            <a:off x="257825" y="1500225"/>
            <a:ext cx="81084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FFFFFF"/>
                </a:solidFill>
              </a:rPr>
              <a:t>Паттерн Стратегия предлагает определить семейство схожих алгоритмов, которые часто изменяются или расширяются, и вынести их в собственные классы, называемые стратегиями.</a:t>
            </a:r>
            <a:endParaRPr sz="24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6746716e8bef0383_33"/>
          <p:cNvSpPr txBox="1"/>
          <p:nvPr/>
        </p:nvSpPr>
        <p:spPr>
          <a:xfrm>
            <a:off x="0" y="0"/>
            <a:ext cx="8439000" cy="1647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400">
                <a:solidFill>
                  <a:srgbClr val="FFFFFF"/>
                </a:solidFill>
              </a:rPr>
              <a:t>Допустим, необходимо послать человеку определенную сумму денег. Однако мы точно не знаем, какой способ отправки может использоваться. Нам просто надо внести сумму, выбрать человека и нажать на кнопку.</a:t>
            </a:r>
            <a:endParaRPr sz="2400">
              <a:solidFill>
                <a:srgbClr val="FFFFFF"/>
              </a:solidFill>
            </a:endParaRPr>
          </a:p>
        </p:txBody>
      </p:sp>
      <p:pic>
        <p:nvPicPr>
          <p:cNvPr id="484" name="Google Shape;484;g6746716e8bef0383_33"/>
          <p:cNvPicPr preferRelativeResize="0"/>
          <p:nvPr/>
        </p:nvPicPr>
        <p:blipFill>
          <a:blip r:embed="rId3">
            <a:alphaModFix/>
          </a:blip>
          <a:stretch>
            <a:fillRect/>
          </a:stretch>
        </p:blipFill>
        <p:spPr>
          <a:xfrm>
            <a:off x="152400" y="1799400"/>
            <a:ext cx="5228977" cy="4906200"/>
          </a:xfrm>
          <a:prstGeom prst="rect">
            <a:avLst/>
          </a:prstGeom>
          <a:noFill/>
          <a:ln>
            <a:noFill/>
          </a:ln>
        </p:spPr>
      </p:pic>
      <p:sp>
        <p:nvSpPr>
          <p:cNvPr id="485" name="Google Shape;485;g6746716e8bef0383_33"/>
          <p:cNvSpPr txBox="1"/>
          <p:nvPr/>
        </p:nvSpPr>
        <p:spPr>
          <a:xfrm>
            <a:off x="4571994" y="1799411"/>
            <a:ext cx="4231500" cy="1242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solidFill>
                  <a:srgbClr val="FFFFFF"/>
                </a:solidFill>
                <a:highlight>
                  <a:srgbClr val="000000"/>
                </a:highlight>
              </a:rPr>
              <a:t>Класс Receiver с помощью конструктора и передаваемых в него параметров устанавливает возможные используемые системы платежей.</a:t>
            </a:r>
            <a:endParaRPr>
              <a:solidFill>
                <a:srgbClr val="FFFFFF"/>
              </a:solidFill>
              <a:highlight>
                <a:srgbClr val="000000"/>
              </a:highlight>
            </a:endParaRPr>
          </a:p>
          <a:p>
            <a:pPr indent="0" lvl="0" marL="0" rtl="0" algn="just">
              <a:spcBef>
                <a:spcPts val="0"/>
              </a:spcBef>
              <a:spcAft>
                <a:spcPts val="0"/>
              </a:spcAft>
              <a:buNone/>
            </a:pPr>
            <a:r>
              <a:t/>
            </a:r>
            <a:endParaRPr>
              <a:solidFill>
                <a:srgbClr val="FFFFFF"/>
              </a:solidFill>
              <a:highlight>
                <a:srgbClr val="000000"/>
              </a:highlight>
            </a:endParaRPr>
          </a:p>
        </p:txBody>
      </p:sp>
      <p:sp>
        <p:nvSpPr>
          <p:cNvPr id="486" name="Google Shape;486;g6746716e8bef0383_33"/>
          <p:cNvSpPr txBox="1"/>
          <p:nvPr/>
        </p:nvSpPr>
        <p:spPr>
          <a:xfrm>
            <a:off x="3932605" y="4491610"/>
            <a:ext cx="3000000" cy="1242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solidFill>
                  <a:srgbClr val="FFFFFF"/>
                </a:solidFill>
                <a:highlight>
                  <a:srgbClr val="000000"/>
                </a:highlight>
              </a:rPr>
              <a:t>При осуществлении платежа каждый отдельный объект PaymentHandler будет проверять установку у получателя определенного типа платежей</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g7c34868d5ebdb6ea_78"/>
          <p:cNvSpPr txBox="1"/>
          <p:nvPr/>
        </p:nvSpPr>
        <p:spPr>
          <a:xfrm>
            <a:off x="0" y="0"/>
            <a:ext cx="4710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Аналогия из жизни</a:t>
            </a:r>
            <a:endParaRPr sz="3000">
              <a:solidFill>
                <a:schemeClr val="lt2"/>
              </a:solidFill>
            </a:endParaRPr>
          </a:p>
        </p:txBody>
      </p:sp>
      <p:sp>
        <p:nvSpPr>
          <p:cNvPr id="1393" name="Google Shape;1393;g7c34868d5ebdb6ea_78"/>
          <p:cNvSpPr txBox="1"/>
          <p:nvPr/>
        </p:nvSpPr>
        <p:spPr>
          <a:xfrm>
            <a:off x="312600" y="823848"/>
            <a:ext cx="8518800" cy="201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FFFFFF"/>
                </a:solidFill>
              </a:rPr>
              <a:t>Вам нужно добраться до аэропорта. Можно доехать на автобусе, такси или велосипеде. Здесь вид транспорта является стратегией. Вы выбираете конкретную стратегию в зависимости от контекста — наличия денег или времени до отлёта.</a:t>
            </a:r>
            <a:endParaRPr sz="2400">
              <a:solidFill>
                <a:srgbClr val="FFFFFF"/>
              </a:solidFill>
            </a:endParaRPr>
          </a:p>
        </p:txBody>
      </p:sp>
      <p:pic>
        <p:nvPicPr>
          <p:cNvPr id="1394" name="Google Shape;1394;g7c34868d5ebdb6ea_78"/>
          <p:cNvPicPr preferRelativeResize="0"/>
          <p:nvPr/>
        </p:nvPicPr>
        <p:blipFill>
          <a:blip r:embed="rId3">
            <a:alphaModFix/>
          </a:blip>
          <a:stretch>
            <a:fillRect/>
          </a:stretch>
        </p:blipFill>
        <p:spPr>
          <a:xfrm>
            <a:off x="785499" y="3013598"/>
            <a:ext cx="7236793" cy="3716952"/>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98" name="Shape 1398"/>
        <p:cNvGrpSpPr/>
        <p:nvPr/>
      </p:nvGrpSpPr>
      <p:grpSpPr>
        <a:xfrm>
          <a:off x="0" y="0"/>
          <a:ext cx="0" cy="0"/>
          <a:chOff x="0" y="0"/>
          <a:chExt cx="0" cy="0"/>
        </a:xfrm>
      </p:grpSpPr>
      <p:sp>
        <p:nvSpPr>
          <p:cNvPr id="1399" name="Google Shape;1399;p83"/>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1400" name="Google Shape;1400;p83"/>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pic>
        <p:nvPicPr>
          <p:cNvPr id="1401" name="Google Shape;1401;p83"/>
          <p:cNvPicPr preferRelativeResize="0"/>
          <p:nvPr/>
        </p:nvPicPr>
        <p:blipFill rotWithShape="1">
          <a:blip r:embed="rId3">
            <a:alphaModFix/>
          </a:blip>
          <a:srcRect b="0" l="0" r="0" t="0"/>
          <a:stretch/>
        </p:blipFill>
        <p:spPr>
          <a:xfrm>
            <a:off x="857250" y="785812"/>
            <a:ext cx="6696075" cy="2428875"/>
          </a:xfrm>
          <a:prstGeom prst="rect">
            <a:avLst/>
          </a:prstGeom>
          <a:noFill/>
          <a:ln>
            <a:noFill/>
          </a:ln>
        </p:spPr>
      </p:pic>
      <p:pic>
        <p:nvPicPr>
          <p:cNvPr id="1402" name="Google Shape;1402;p83"/>
          <p:cNvPicPr preferRelativeResize="0"/>
          <p:nvPr/>
        </p:nvPicPr>
        <p:blipFill rotWithShape="1">
          <a:blip r:embed="rId4">
            <a:alphaModFix/>
          </a:blip>
          <a:srcRect b="0" l="0" r="0" t="0"/>
          <a:stretch/>
        </p:blipFill>
        <p:spPr>
          <a:xfrm>
            <a:off x="1071562" y="3429000"/>
            <a:ext cx="7143750" cy="2947987"/>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06" name="Shape 1406"/>
        <p:cNvGrpSpPr/>
        <p:nvPr/>
      </p:nvGrpSpPr>
      <p:grpSpPr>
        <a:xfrm>
          <a:off x="0" y="0"/>
          <a:ext cx="0" cy="0"/>
          <a:chOff x="0" y="0"/>
          <a:chExt cx="0" cy="0"/>
        </a:xfrm>
      </p:grpSpPr>
      <p:sp>
        <p:nvSpPr>
          <p:cNvPr id="1407" name="Google Shape;1407;p84"/>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1408" name="Google Shape;1408;p84"/>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lnSpc>
                <a:spcPct val="100000"/>
              </a:lnSpc>
              <a:spcBef>
                <a:spcPts val="0"/>
              </a:spcBef>
              <a:spcAft>
                <a:spcPts val="0"/>
              </a:spcAft>
              <a:buClr>
                <a:schemeClr val="hlink"/>
              </a:buClr>
              <a:buSzPts val="2560"/>
              <a:buFont typeface="Arial"/>
              <a:buNone/>
            </a:pPr>
            <a:r>
              <a:t/>
            </a:r>
            <a:endParaRPr b="0" i="0" sz="3200" u="none">
              <a:solidFill>
                <a:schemeClr val="lt1"/>
              </a:solidFill>
              <a:latin typeface="Tahoma"/>
              <a:ea typeface="Tahoma"/>
              <a:cs typeface="Tahoma"/>
              <a:sym typeface="Tahoma"/>
            </a:endParaRPr>
          </a:p>
          <a:p>
            <a:pPr indent="-180340" lvl="0" marL="342900" marR="0" rtl="0" algn="l">
              <a:lnSpc>
                <a:spcPct val="100000"/>
              </a:lnSpc>
              <a:spcBef>
                <a:spcPts val="640"/>
              </a:spcBef>
              <a:spcAft>
                <a:spcPts val="0"/>
              </a:spcAft>
              <a:buClr>
                <a:schemeClr val="hlink"/>
              </a:buClr>
              <a:buSzPts val="2560"/>
              <a:buFont typeface="Arial"/>
              <a:buNone/>
            </a:pPr>
            <a:r>
              <a:t/>
            </a:r>
            <a:endParaRPr b="0" i="0" sz="3200" u="none">
              <a:solidFill>
                <a:schemeClr val="lt1"/>
              </a:solidFill>
              <a:latin typeface="Tahoma"/>
              <a:ea typeface="Tahoma"/>
              <a:cs typeface="Tahoma"/>
              <a:sym typeface="Tahoma"/>
            </a:endParaRPr>
          </a:p>
          <a:p>
            <a:pPr indent="-180340" lvl="0" marL="342900" marR="0" rtl="0" algn="l">
              <a:lnSpc>
                <a:spcPct val="100000"/>
              </a:lnSpc>
              <a:spcBef>
                <a:spcPts val="640"/>
              </a:spcBef>
              <a:spcAft>
                <a:spcPts val="0"/>
              </a:spcAft>
              <a:buClr>
                <a:schemeClr val="hlink"/>
              </a:buClr>
              <a:buSzPts val="2560"/>
              <a:buFont typeface="Arial"/>
              <a:buNone/>
            </a:pPr>
            <a:r>
              <a:t/>
            </a:r>
            <a:endParaRPr b="0" i="0" sz="3200" u="none">
              <a:solidFill>
                <a:schemeClr val="lt1"/>
              </a:solidFill>
              <a:latin typeface="Tahoma"/>
              <a:ea typeface="Tahoma"/>
              <a:cs typeface="Tahoma"/>
              <a:sym typeface="Tahoma"/>
            </a:endParaRPr>
          </a:p>
          <a:p>
            <a:pPr indent="-180340" lvl="0" marL="342900" marR="0" rtl="0" algn="l">
              <a:lnSpc>
                <a:spcPct val="100000"/>
              </a:lnSpc>
              <a:spcBef>
                <a:spcPts val="640"/>
              </a:spcBef>
              <a:spcAft>
                <a:spcPts val="0"/>
              </a:spcAft>
              <a:buClr>
                <a:schemeClr val="hlink"/>
              </a:buClr>
              <a:buSzPts val="2560"/>
              <a:buFont typeface="Arial"/>
              <a:buNone/>
            </a:pPr>
            <a:r>
              <a:t/>
            </a:r>
            <a:endParaRPr b="0" i="0" sz="3200" u="none">
              <a:solidFill>
                <a:schemeClr val="lt1"/>
              </a:solidFill>
              <a:latin typeface="Tahoma"/>
              <a:ea typeface="Tahoma"/>
              <a:cs typeface="Tahoma"/>
              <a:sym typeface="Tahoma"/>
            </a:endParaRPr>
          </a:p>
          <a:p>
            <a:pPr indent="-180340" lvl="0" marL="342900" marR="0" rtl="0" algn="l">
              <a:lnSpc>
                <a:spcPct val="100000"/>
              </a:lnSpc>
              <a:spcBef>
                <a:spcPts val="640"/>
              </a:spcBef>
              <a:spcAft>
                <a:spcPts val="0"/>
              </a:spcAft>
              <a:buClr>
                <a:schemeClr val="hlink"/>
              </a:buClr>
              <a:buSzPts val="2560"/>
              <a:buFont typeface="Arial"/>
              <a:buNone/>
            </a:pPr>
            <a:r>
              <a:t/>
            </a:r>
            <a:endParaRPr b="0" i="0" sz="3200" u="none">
              <a:solidFill>
                <a:schemeClr val="lt1"/>
              </a:solidFill>
              <a:latin typeface="Tahoma"/>
              <a:ea typeface="Tahoma"/>
              <a:cs typeface="Tahoma"/>
              <a:sym typeface="Tahoma"/>
            </a:endParaRPr>
          </a:p>
          <a:p>
            <a:pPr indent="-342900" lvl="0" marL="342900" marR="0" rtl="0" algn="l">
              <a:lnSpc>
                <a:spcPct val="100000"/>
              </a:lnSpc>
              <a:spcBef>
                <a:spcPts val="560"/>
              </a:spcBef>
              <a:spcAft>
                <a:spcPts val="0"/>
              </a:spcAft>
              <a:buClr>
                <a:schemeClr val="hlink"/>
              </a:buClr>
              <a:buSzPts val="2240"/>
              <a:buFont typeface="Arial"/>
              <a:buChar char="►"/>
            </a:pPr>
            <a:r>
              <a:rPr b="0" i="0" lang="en-US" sz="2800" u="none">
                <a:solidFill>
                  <a:schemeClr val="lt1"/>
                </a:solidFill>
                <a:latin typeface="Tahoma"/>
                <a:ea typeface="Tahoma"/>
                <a:cs typeface="Tahoma"/>
                <a:sym typeface="Tahoma"/>
              </a:rPr>
              <a:t>Если выделяемый из клиента алгоритм представлен </a:t>
            </a:r>
            <a:r>
              <a:rPr b="1" i="0" lang="en-US" sz="2800" u="none">
                <a:solidFill>
                  <a:schemeClr val="lt1"/>
                </a:solidFill>
                <a:latin typeface="Tahoma"/>
                <a:ea typeface="Tahoma"/>
                <a:cs typeface="Tahoma"/>
                <a:sym typeface="Tahoma"/>
              </a:rPr>
              <a:t>одним методом</a:t>
            </a:r>
            <a:r>
              <a:rPr b="0" i="0" lang="en-US" sz="2800" u="none">
                <a:solidFill>
                  <a:schemeClr val="lt1"/>
                </a:solidFill>
                <a:latin typeface="Tahoma"/>
                <a:ea typeface="Tahoma"/>
                <a:cs typeface="Tahoma"/>
                <a:sym typeface="Tahoma"/>
              </a:rPr>
              <a:t>, то вместо классической Стратегии </a:t>
            </a:r>
            <a:r>
              <a:rPr b="0" i="1" lang="en-US" sz="2800" u="none">
                <a:solidFill>
                  <a:schemeClr val="lt1"/>
                </a:solidFill>
                <a:latin typeface="Tahoma"/>
                <a:ea typeface="Tahoma"/>
                <a:cs typeface="Tahoma"/>
                <a:sym typeface="Tahoma"/>
              </a:rPr>
              <a:t>на основе наследования</a:t>
            </a:r>
            <a:r>
              <a:rPr b="0" i="0" lang="en-US" sz="2800" u="none">
                <a:solidFill>
                  <a:schemeClr val="lt1"/>
                </a:solidFill>
                <a:latin typeface="Tahoma"/>
                <a:ea typeface="Tahoma"/>
                <a:cs typeface="Tahoma"/>
                <a:sym typeface="Tahoma"/>
              </a:rPr>
              <a:t> можно использовать стратегию </a:t>
            </a:r>
            <a:r>
              <a:rPr b="0" i="1" lang="en-US" sz="2800" u="none">
                <a:solidFill>
                  <a:schemeClr val="lt1"/>
                </a:solidFill>
                <a:latin typeface="Tahoma"/>
                <a:ea typeface="Tahoma"/>
                <a:cs typeface="Tahoma"/>
                <a:sym typeface="Tahoma"/>
              </a:rPr>
              <a:t>на основе делегатов</a:t>
            </a:r>
            <a:r>
              <a:rPr b="0" i="0" lang="en-US" sz="2800" u="none">
                <a:solidFill>
                  <a:schemeClr val="lt1"/>
                </a:solidFill>
                <a:latin typeface="Tahoma"/>
                <a:ea typeface="Tahoma"/>
                <a:cs typeface="Tahoma"/>
                <a:sym typeface="Tahoma"/>
              </a:rPr>
              <a:t>.</a:t>
            </a:r>
            <a:endParaRPr/>
          </a:p>
          <a:p>
            <a:pPr indent="-200660" lvl="0" marL="342900" marR="0" rtl="0" algn="l">
              <a:spcBef>
                <a:spcPts val="560"/>
              </a:spcBef>
              <a:spcAft>
                <a:spcPts val="0"/>
              </a:spcAft>
              <a:buClr>
                <a:schemeClr val="hlink"/>
              </a:buClr>
              <a:buSzPts val="2240"/>
              <a:buFont typeface="Arial"/>
              <a:buNone/>
            </a:pPr>
            <a:r>
              <a:t/>
            </a:r>
            <a:endParaRPr b="0" i="0" sz="2800" u="none">
              <a:solidFill>
                <a:schemeClr val="lt1"/>
              </a:solidFill>
              <a:latin typeface="Tahoma"/>
              <a:ea typeface="Tahoma"/>
              <a:cs typeface="Tahoma"/>
              <a:sym typeface="Tahoma"/>
            </a:endParaRPr>
          </a:p>
        </p:txBody>
      </p:sp>
      <p:pic>
        <p:nvPicPr>
          <p:cNvPr id="1409" name="Google Shape;1409;p84"/>
          <p:cNvPicPr preferRelativeResize="0"/>
          <p:nvPr/>
        </p:nvPicPr>
        <p:blipFill rotWithShape="1">
          <a:blip r:embed="rId3">
            <a:alphaModFix/>
          </a:blip>
          <a:srcRect b="0" l="0" r="0" t="0"/>
          <a:stretch/>
        </p:blipFill>
        <p:spPr>
          <a:xfrm>
            <a:off x="65087" y="723900"/>
            <a:ext cx="9078912" cy="3094037"/>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g7c34868d5ebdb6ea_87"/>
          <p:cNvSpPr txBox="1"/>
          <p:nvPr/>
        </p:nvSpPr>
        <p:spPr>
          <a:xfrm>
            <a:off x="0" y="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Структура</a:t>
            </a:r>
            <a:endParaRPr sz="3000">
              <a:solidFill>
                <a:schemeClr val="lt2"/>
              </a:solidFill>
            </a:endParaRPr>
          </a:p>
        </p:txBody>
      </p:sp>
      <p:pic>
        <p:nvPicPr>
          <p:cNvPr id="1416" name="Google Shape;1416;g7c34868d5ebdb6ea_87"/>
          <p:cNvPicPr preferRelativeResize="0"/>
          <p:nvPr/>
        </p:nvPicPr>
        <p:blipFill>
          <a:blip r:embed="rId3">
            <a:alphaModFix/>
          </a:blip>
          <a:stretch>
            <a:fillRect/>
          </a:stretch>
        </p:blipFill>
        <p:spPr>
          <a:xfrm>
            <a:off x="1632280" y="746802"/>
            <a:ext cx="6805424" cy="570817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g7c34868d5ebdb6ea_94"/>
          <p:cNvSpPr txBox="1"/>
          <p:nvPr/>
        </p:nvSpPr>
        <p:spPr>
          <a:xfrm>
            <a:off x="0" y="0"/>
            <a:ext cx="87432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FFFFFF"/>
                </a:solidFill>
              </a:rPr>
              <a:t>Существуют различные легковые машины, которые используют разные источники энергии: электричество, бензин, газ и так далее. Есть гибридные автомобили.они похожи и отличаются преимущественно видом источника энергии. Не говоря уже о том, что мы можем изменить применяемый источник энергии, модифицировав автомобиль. </a:t>
            </a:r>
            <a:endParaRPr sz="1600">
              <a:solidFill>
                <a:srgbClr val="FFFFFF"/>
              </a:solidFill>
            </a:endParaRPr>
          </a:p>
        </p:txBody>
      </p:sp>
      <p:pic>
        <p:nvPicPr>
          <p:cNvPr id="1423" name="Google Shape;1423;g7c34868d5ebdb6ea_94"/>
          <p:cNvPicPr preferRelativeResize="0"/>
          <p:nvPr/>
        </p:nvPicPr>
        <p:blipFill>
          <a:blip r:embed="rId3">
            <a:alphaModFix/>
          </a:blip>
          <a:stretch>
            <a:fillRect/>
          </a:stretch>
        </p:blipFill>
        <p:spPr>
          <a:xfrm>
            <a:off x="165850" y="1339501"/>
            <a:ext cx="5869500" cy="4971675"/>
          </a:xfrm>
          <a:prstGeom prst="rect">
            <a:avLst/>
          </a:prstGeom>
          <a:noFill/>
          <a:ln>
            <a:noFill/>
          </a:ln>
        </p:spPr>
      </p:pic>
      <p:sp>
        <p:nvSpPr>
          <p:cNvPr id="1424" name="Google Shape;1424;g7c34868d5ebdb6ea_94"/>
          <p:cNvSpPr txBox="1"/>
          <p:nvPr/>
        </p:nvSpPr>
        <p:spPr>
          <a:xfrm>
            <a:off x="4705500" y="1712521"/>
            <a:ext cx="4037700" cy="124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highlight>
                  <a:srgbClr val="FFFFFF"/>
                </a:highlight>
              </a:rPr>
              <a:t>в качестве IStrategy выступает интерфейс IMovable, определяющий метод Move(). А реализующий этот интерфейс семейство алгоритмов представлено классами ElectricMove и PetroleMove.</a:t>
            </a:r>
            <a:endParaRPr>
              <a:highlight>
                <a:srgbClr val="FFFFFF"/>
              </a:highlight>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pic>
        <p:nvPicPr>
          <p:cNvPr id="1430" name="Google Shape;1430;g7c34868d5ebdb6ea_101"/>
          <p:cNvPicPr preferRelativeResize="0"/>
          <p:nvPr/>
        </p:nvPicPr>
        <p:blipFill>
          <a:blip r:embed="rId3">
            <a:alphaModFix/>
          </a:blip>
          <a:stretch>
            <a:fillRect/>
          </a:stretch>
        </p:blipFill>
        <p:spPr>
          <a:xfrm>
            <a:off x="152400" y="152400"/>
            <a:ext cx="5899650" cy="4734950"/>
          </a:xfrm>
          <a:prstGeom prst="rect">
            <a:avLst/>
          </a:prstGeom>
          <a:noFill/>
          <a:ln>
            <a:noFill/>
          </a:ln>
        </p:spPr>
      </p:pic>
      <p:pic>
        <p:nvPicPr>
          <p:cNvPr id="1431" name="Google Shape;1431;g7c34868d5ebdb6ea_101"/>
          <p:cNvPicPr preferRelativeResize="0"/>
          <p:nvPr/>
        </p:nvPicPr>
        <p:blipFill>
          <a:blip r:embed="rId4">
            <a:alphaModFix/>
          </a:blip>
          <a:stretch>
            <a:fillRect/>
          </a:stretch>
        </p:blipFill>
        <p:spPr>
          <a:xfrm>
            <a:off x="3022575" y="4165675"/>
            <a:ext cx="6121425" cy="256145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85"/>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ahoma"/>
              <a:buNone/>
            </a:pPr>
            <a:r>
              <a:rPr b="1" i="0" lang="en-US" sz="4400" u="none">
                <a:solidFill>
                  <a:schemeClr val="lt2"/>
                </a:solidFill>
                <a:latin typeface="Tahoma"/>
                <a:ea typeface="Tahoma"/>
                <a:cs typeface="Tahoma"/>
                <a:sym typeface="Tahoma"/>
              </a:rPr>
              <a:t>Применимость</a:t>
            </a:r>
            <a:br>
              <a:rPr b="1" i="0" lang="en-US" sz="4400" u="none">
                <a:solidFill>
                  <a:schemeClr val="lt2"/>
                </a:solidFill>
                <a:latin typeface="Tahoma"/>
                <a:ea typeface="Tahoma"/>
                <a:cs typeface="Tahoma"/>
                <a:sym typeface="Tahoma"/>
              </a:rPr>
            </a:br>
            <a:endParaRPr/>
          </a:p>
        </p:txBody>
      </p:sp>
      <p:sp>
        <p:nvSpPr>
          <p:cNvPr id="1437" name="Google Shape;1437;p85"/>
          <p:cNvSpPr txBox="1"/>
          <p:nvPr>
            <p:ph idx="1" type="body"/>
          </p:nvPr>
        </p:nvSpPr>
        <p:spPr>
          <a:xfrm>
            <a:off x="0" y="1268412"/>
            <a:ext cx="8540750" cy="4498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hlink"/>
              </a:buClr>
              <a:buSzPts val="2240"/>
              <a:buFont typeface="Arial"/>
              <a:buChar char="►"/>
            </a:pPr>
            <a:r>
              <a:rPr b="0" i="0" lang="en-US" sz="2800" u="none">
                <a:solidFill>
                  <a:schemeClr val="lt1"/>
                </a:solidFill>
                <a:latin typeface="Tahoma"/>
                <a:ea typeface="Tahoma"/>
                <a:cs typeface="Tahoma"/>
                <a:sym typeface="Tahoma"/>
              </a:rPr>
              <a:t> Когда вам нужно использовать разные вариации какого-то алгоритма внутри одного объекта. </a:t>
            </a:r>
            <a:endParaRPr/>
          </a:p>
          <a:p>
            <a:pPr indent="-342900" lvl="0" marL="342900" marR="0" rtl="0" algn="l">
              <a:lnSpc>
                <a:spcPct val="100000"/>
              </a:lnSpc>
              <a:spcBef>
                <a:spcPts val="560"/>
              </a:spcBef>
              <a:spcAft>
                <a:spcPts val="0"/>
              </a:spcAft>
              <a:buClr>
                <a:schemeClr val="hlink"/>
              </a:buClr>
              <a:buSzPts val="2240"/>
              <a:buFont typeface="Arial"/>
              <a:buChar char="►"/>
            </a:pPr>
            <a:r>
              <a:rPr b="0" i="0" lang="en-US" sz="2800" u="none">
                <a:solidFill>
                  <a:schemeClr val="lt1"/>
                </a:solidFill>
                <a:latin typeface="Tahoma"/>
                <a:ea typeface="Tahoma"/>
                <a:cs typeface="Tahoma"/>
                <a:sym typeface="Tahoma"/>
              </a:rPr>
              <a:t>Когда у вас есть множество похожих классов, отличающихся только некоторым поведением.</a:t>
            </a:r>
            <a:endParaRPr/>
          </a:p>
          <a:p>
            <a:pPr indent="-342900" lvl="0" marL="342900" marR="0" rtl="0" algn="l">
              <a:lnSpc>
                <a:spcPct val="100000"/>
              </a:lnSpc>
              <a:spcBef>
                <a:spcPts val="560"/>
              </a:spcBef>
              <a:spcAft>
                <a:spcPts val="0"/>
              </a:spcAft>
              <a:buClr>
                <a:schemeClr val="hlink"/>
              </a:buClr>
              <a:buSzPts val="2240"/>
              <a:buFont typeface="Arial"/>
              <a:buChar char="►"/>
            </a:pPr>
            <a:r>
              <a:rPr b="0" i="0" lang="en-US" sz="2800" u="none">
                <a:solidFill>
                  <a:schemeClr val="lt1"/>
                </a:solidFill>
                <a:latin typeface="Tahoma"/>
                <a:ea typeface="Tahoma"/>
                <a:cs typeface="Tahoma"/>
                <a:sym typeface="Tahoma"/>
              </a:rPr>
              <a:t>Когда вы не хотите обнажать детали реализации алгоритмов для других классов.</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86"/>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ahoma"/>
              <a:buNone/>
            </a:pPr>
            <a:r>
              <a:rPr b="0" i="0" lang="en-US" sz="4400" u="none">
                <a:solidFill>
                  <a:schemeClr val="lt2"/>
                </a:solidFill>
                <a:latin typeface="Tahoma"/>
                <a:ea typeface="Tahoma"/>
                <a:cs typeface="Tahoma"/>
                <a:sym typeface="Tahoma"/>
              </a:rPr>
              <a:t>Стратегия – примеры в .NET</a:t>
            </a:r>
            <a:endParaRPr/>
          </a:p>
        </p:txBody>
      </p:sp>
      <p:sp>
        <p:nvSpPr>
          <p:cNvPr id="1443" name="Google Shape;1443;p86"/>
          <p:cNvSpPr txBox="1"/>
          <p:nvPr>
            <p:ph idx="1" type="body"/>
          </p:nvPr>
        </p:nvSpPr>
        <p:spPr>
          <a:xfrm>
            <a:off x="301625" y="1666875"/>
            <a:ext cx="8540750" cy="4498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1CADE4"/>
              </a:buClr>
              <a:buSzPts val="2240"/>
              <a:buFont typeface="Arial"/>
              <a:buChar char="►"/>
            </a:pPr>
            <a:r>
              <a:rPr b="0" i="0" lang="en-US" sz="2800" u="none">
                <a:solidFill>
                  <a:schemeClr val="lt1"/>
                </a:solidFill>
                <a:latin typeface="Tahoma"/>
                <a:ea typeface="Tahoma"/>
                <a:cs typeface="Tahoma"/>
                <a:sym typeface="Tahoma"/>
              </a:rPr>
              <a:t>1. Конструкторы стандартных коллекций принимают объекты </a:t>
            </a:r>
            <a:r>
              <a:rPr b="0" i="0" lang="en-US" sz="2400" u="none">
                <a:solidFill>
                  <a:schemeClr val="lt1"/>
                </a:solidFill>
                <a:latin typeface="Consolas"/>
                <a:ea typeface="Consolas"/>
                <a:cs typeface="Consolas"/>
                <a:sym typeface="Consolas"/>
              </a:rPr>
              <a:t>IComparer&lt;T&gt;</a:t>
            </a:r>
            <a:r>
              <a:rPr b="0" i="0" lang="en-US" sz="2800" u="none">
                <a:solidFill>
                  <a:schemeClr val="lt1"/>
                </a:solidFill>
                <a:latin typeface="Tahoma"/>
                <a:ea typeface="Tahoma"/>
                <a:cs typeface="Tahoma"/>
                <a:sym typeface="Tahoma"/>
              </a:rPr>
              <a:t> или </a:t>
            </a:r>
            <a:r>
              <a:rPr b="0" i="0" lang="en-US" sz="2400" u="none">
                <a:solidFill>
                  <a:schemeClr val="lt1"/>
                </a:solidFill>
                <a:latin typeface="Consolas"/>
                <a:ea typeface="Consolas"/>
                <a:cs typeface="Consolas"/>
                <a:sym typeface="Consolas"/>
              </a:rPr>
              <a:t>IEqualityComparer&lt;T&gt;</a:t>
            </a:r>
            <a:r>
              <a:rPr b="0" i="0" lang="en-US" sz="2800" u="none">
                <a:solidFill>
                  <a:schemeClr val="lt1"/>
                </a:solidFill>
                <a:latin typeface="Tahoma"/>
                <a:ea typeface="Tahoma"/>
                <a:cs typeface="Tahoma"/>
                <a:sym typeface="Tahoma"/>
              </a:rPr>
              <a:t>, реализующие стратегии сравнения элементов.</a:t>
            </a:r>
            <a:endParaRPr/>
          </a:p>
          <a:p>
            <a:pPr indent="-342900" lvl="0" marL="342900" marR="0" rtl="0" algn="l">
              <a:lnSpc>
                <a:spcPct val="100000"/>
              </a:lnSpc>
              <a:spcBef>
                <a:spcPts val="560"/>
              </a:spcBef>
              <a:spcAft>
                <a:spcPts val="0"/>
              </a:spcAft>
              <a:buClr>
                <a:srgbClr val="1CADE4"/>
              </a:buClr>
              <a:buSzPts val="2240"/>
              <a:buFont typeface="Arial"/>
              <a:buChar char="►"/>
            </a:pPr>
            <a:r>
              <a:rPr b="0" i="0" lang="en-US" sz="2800" u="none">
                <a:solidFill>
                  <a:schemeClr val="lt1"/>
                </a:solidFill>
                <a:latin typeface="Tahoma"/>
                <a:ea typeface="Tahoma"/>
                <a:cs typeface="Tahoma"/>
                <a:sym typeface="Tahoma"/>
              </a:rPr>
              <a:t>2. Методы расширения LINQ принимают стратегии фильтрации, проекции и т. д., описанные делегатами.</a:t>
            </a:r>
            <a:endParaRPr/>
          </a:p>
          <a:p>
            <a:pPr indent="-342900" lvl="0" marL="342900" marR="0" rtl="0" algn="l">
              <a:lnSpc>
                <a:spcPct val="100000"/>
              </a:lnSpc>
              <a:spcBef>
                <a:spcPts val="560"/>
              </a:spcBef>
              <a:spcAft>
                <a:spcPts val="0"/>
              </a:spcAft>
              <a:buClr>
                <a:srgbClr val="1CADE4"/>
              </a:buClr>
              <a:buSzPts val="2240"/>
              <a:buFont typeface="Arial"/>
              <a:buChar char="►"/>
            </a:pPr>
            <a:r>
              <a:rPr b="0" i="0" lang="en-US" sz="2800" u="none">
                <a:solidFill>
                  <a:schemeClr val="lt1"/>
                </a:solidFill>
                <a:latin typeface="Tahoma"/>
                <a:ea typeface="Tahoma"/>
                <a:cs typeface="Tahoma"/>
                <a:sym typeface="Tahoma"/>
              </a:rPr>
              <a:t>3. В WCF </a:t>
            </a:r>
            <a:r>
              <a:rPr b="0" i="0" lang="en-US" sz="2400" u="none">
                <a:solidFill>
                  <a:schemeClr val="lt1"/>
                </a:solidFill>
                <a:latin typeface="Consolas"/>
                <a:ea typeface="Consolas"/>
                <a:cs typeface="Consolas"/>
                <a:sym typeface="Consolas"/>
              </a:rPr>
              <a:t>IErrorHandler</a:t>
            </a:r>
            <a:r>
              <a:rPr b="0" i="0" lang="en-US" sz="2800" u="none">
                <a:solidFill>
                  <a:schemeClr val="lt1"/>
                </a:solidFill>
                <a:latin typeface="Tahoma"/>
                <a:ea typeface="Tahoma"/>
                <a:cs typeface="Tahoma"/>
                <a:sym typeface="Tahoma"/>
              </a:rPr>
              <a:t> – стратегия обработки ошибок; </a:t>
            </a:r>
            <a:r>
              <a:rPr b="0" i="0" lang="en-US" sz="2400" u="none">
                <a:solidFill>
                  <a:schemeClr val="lt1"/>
                </a:solidFill>
                <a:latin typeface="Consolas"/>
                <a:ea typeface="Consolas"/>
                <a:cs typeface="Consolas"/>
                <a:sym typeface="Consolas"/>
              </a:rPr>
              <a:t>IChannelInitializer</a:t>
            </a:r>
            <a:r>
              <a:rPr b="0" i="0" lang="en-US" sz="2800" u="none">
                <a:solidFill>
                  <a:schemeClr val="lt1"/>
                </a:solidFill>
                <a:latin typeface="Tahoma"/>
                <a:ea typeface="Tahoma"/>
                <a:cs typeface="Tahoma"/>
                <a:sym typeface="Tahoma"/>
              </a:rPr>
              <a:t> – стратегия инициализации канала; </a:t>
            </a:r>
            <a:r>
              <a:rPr b="0" i="0" lang="en-US" sz="2400" u="none">
                <a:solidFill>
                  <a:schemeClr val="lt1"/>
                </a:solidFill>
                <a:latin typeface="Consolas"/>
                <a:ea typeface="Consolas"/>
                <a:cs typeface="Consolas"/>
                <a:sym typeface="Consolas"/>
              </a:rPr>
              <a:t>MessageFilter</a:t>
            </a:r>
            <a:r>
              <a:rPr b="0" i="0" lang="en-US" sz="2800" u="none">
                <a:solidFill>
                  <a:schemeClr val="lt1"/>
                </a:solidFill>
                <a:latin typeface="Tahoma"/>
                <a:ea typeface="Tahoma"/>
                <a:cs typeface="Tahoma"/>
                <a:sym typeface="Tahoma"/>
              </a:rPr>
              <a:t> – стратегия фильтрации сообщений и т. д.</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87"/>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ahoma"/>
              <a:buNone/>
            </a:pPr>
            <a:r>
              <a:rPr b="1" i="0" lang="en-US" sz="4400" u="none">
                <a:solidFill>
                  <a:schemeClr val="lt2"/>
                </a:solidFill>
                <a:latin typeface="Tahoma"/>
                <a:ea typeface="Tahoma"/>
                <a:cs typeface="Tahoma"/>
                <a:sym typeface="Tahoma"/>
              </a:rPr>
              <a:t>Преимущества и недостатки</a:t>
            </a:r>
            <a:endParaRPr/>
          </a:p>
        </p:txBody>
      </p:sp>
      <p:sp>
        <p:nvSpPr>
          <p:cNvPr id="1449" name="Google Shape;1449;p87"/>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SzPts val="2240"/>
              <a:buFont typeface="Arial"/>
              <a:buNone/>
            </a:pPr>
            <a:r>
              <a:rPr b="0" i="0" lang="en-US" sz="2800" u="none">
                <a:solidFill>
                  <a:schemeClr val="lt1"/>
                </a:solidFill>
                <a:latin typeface="Tahoma"/>
                <a:ea typeface="Tahoma"/>
                <a:cs typeface="Tahoma"/>
                <a:sym typeface="Tahoma"/>
              </a:rPr>
              <a:t>+Горячая замена алгоритмов на лету.</a:t>
            </a:r>
            <a:endParaRPr/>
          </a:p>
          <a:p>
            <a:pPr indent="0" lvl="0" marL="0" marR="0" rtl="0" algn="l">
              <a:lnSpc>
                <a:spcPct val="100000"/>
              </a:lnSpc>
              <a:spcBef>
                <a:spcPts val="560"/>
              </a:spcBef>
              <a:spcAft>
                <a:spcPts val="0"/>
              </a:spcAft>
              <a:buClr>
                <a:schemeClr val="hlink"/>
              </a:buClr>
              <a:buSzPts val="2240"/>
              <a:buFont typeface="Arial"/>
              <a:buNone/>
            </a:pPr>
            <a:r>
              <a:rPr b="0" i="0" lang="en-US" sz="2800" u="none">
                <a:solidFill>
                  <a:schemeClr val="lt1"/>
                </a:solidFill>
                <a:latin typeface="Tahoma"/>
                <a:ea typeface="Tahoma"/>
                <a:cs typeface="Tahoma"/>
                <a:sym typeface="Tahoma"/>
              </a:rPr>
              <a:t> +Изолирует код и данные алгоритмов от остальных классов.</a:t>
            </a:r>
            <a:endParaRPr/>
          </a:p>
          <a:p>
            <a:pPr indent="0" lvl="0" marL="0" marR="0" rtl="0" algn="l">
              <a:lnSpc>
                <a:spcPct val="100000"/>
              </a:lnSpc>
              <a:spcBef>
                <a:spcPts val="560"/>
              </a:spcBef>
              <a:spcAft>
                <a:spcPts val="0"/>
              </a:spcAft>
              <a:buClr>
                <a:schemeClr val="hlink"/>
              </a:buClr>
              <a:buSzPts val="2240"/>
              <a:buFont typeface="Arial"/>
              <a:buNone/>
            </a:pPr>
            <a:r>
              <a:rPr b="0" i="0" lang="en-US" sz="2800" u="none">
                <a:solidFill>
                  <a:schemeClr val="lt1"/>
                </a:solidFill>
                <a:latin typeface="Tahoma"/>
                <a:ea typeface="Tahoma"/>
                <a:cs typeface="Tahoma"/>
                <a:sym typeface="Tahoma"/>
              </a:rPr>
              <a:t> +Уход от наследования к делегированию.</a:t>
            </a:r>
            <a:endParaRPr/>
          </a:p>
          <a:p>
            <a:pPr indent="0" lvl="0" marL="0" marR="0" rtl="0" algn="l">
              <a:lnSpc>
                <a:spcPct val="100000"/>
              </a:lnSpc>
              <a:spcBef>
                <a:spcPts val="560"/>
              </a:spcBef>
              <a:spcAft>
                <a:spcPts val="0"/>
              </a:spcAft>
              <a:buClr>
                <a:schemeClr val="hlink"/>
              </a:buClr>
              <a:buSzPts val="2240"/>
              <a:buFont typeface="Arial"/>
              <a:buNone/>
            </a:pPr>
            <a:r>
              <a:rPr b="0" i="0" lang="en-US" sz="2800" u="none">
                <a:solidFill>
                  <a:schemeClr val="lt1"/>
                </a:solidFill>
                <a:latin typeface="Tahoma"/>
                <a:ea typeface="Tahoma"/>
                <a:cs typeface="Tahoma"/>
                <a:sym typeface="Tahoma"/>
              </a:rPr>
              <a:t> +Реализует </a:t>
            </a:r>
            <a:r>
              <a:rPr b="0" i="1" lang="en-US" sz="2800" u="none">
                <a:solidFill>
                  <a:schemeClr val="lt1"/>
                </a:solidFill>
                <a:latin typeface="Tahoma"/>
                <a:ea typeface="Tahoma"/>
                <a:cs typeface="Tahoma"/>
                <a:sym typeface="Tahoma"/>
              </a:rPr>
              <a:t>принцип открытости/закрытости</a:t>
            </a:r>
            <a:r>
              <a:rPr b="0" i="0" lang="en-US" sz="2800" u="none">
                <a:solidFill>
                  <a:schemeClr val="lt1"/>
                </a:solidFill>
                <a:latin typeface="Tahoma"/>
                <a:ea typeface="Tahoma"/>
                <a:cs typeface="Tahoma"/>
                <a:sym typeface="Tahoma"/>
              </a:rPr>
              <a:t>.</a:t>
            </a:r>
            <a:endParaRPr/>
          </a:p>
          <a:p>
            <a:pPr indent="0" lvl="0" marL="0" marR="0" rtl="0" algn="l">
              <a:lnSpc>
                <a:spcPct val="100000"/>
              </a:lnSpc>
              <a:spcBef>
                <a:spcPts val="560"/>
              </a:spcBef>
              <a:spcAft>
                <a:spcPts val="0"/>
              </a:spcAft>
              <a:buClr>
                <a:schemeClr val="hlink"/>
              </a:buClr>
              <a:buSzPts val="2240"/>
              <a:buFont typeface="Arial"/>
              <a:buNone/>
            </a:pPr>
            <a:r>
              <a:rPr b="0" i="0" lang="en-US" sz="2800" u="none">
                <a:solidFill>
                  <a:schemeClr val="lt1"/>
                </a:solidFill>
                <a:latin typeface="Tahoma"/>
                <a:ea typeface="Tahoma"/>
                <a:cs typeface="Tahoma"/>
                <a:sym typeface="Tahoma"/>
              </a:rPr>
              <a:t>- Усложняет программу за счёт дополнительных классов.</a:t>
            </a:r>
            <a:endParaRPr/>
          </a:p>
          <a:p>
            <a:pPr indent="0" lvl="0" marL="0" marR="0" rtl="0" algn="l">
              <a:lnSpc>
                <a:spcPct val="100000"/>
              </a:lnSpc>
              <a:spcBef>
                <a:spcPts val="560"/>
              </a:spcBef>
              <a:spcAft>
                <a:spcPts val="0"/>
              </a:spcAft>
              <a:buClr>
                <a:schemeClr val="hlink"/>
              </a:buClr>
              <a:buSzPts val="2240"/>
              <a:buFont typeface="Arial"/>
              <a:buNone/>
            </a:pPr>
            <a:r>
              <a:rPr b="0" i="0" lang="en-US" sz="2800" u="none">
                <a:solidFill>
                  <a:schemeClr val="lt1"/>
                </a:solidFill>
                <a:latin typeface="Tahoma"/>
                <a:ea typeface="Tahoma"/>
                <a:cs typeface="Tahoma"/>
                <a:sym typeface="Tahoma"/>
              </a:rPr>
              <a:t> - Клиент должен знать, в чём состоит разница между стратегиями, чтобы выбрать подходящую.</a:t>
            </a:r>
            <a:endParaRPr/>
          </a:p>
          <a:p>
            <a:pPr indent="-200660" lvl="0" marL="342900" marR="0" rtl="0" algn="l">
              <a:spcBef>
                <a:spcPts val="560"/>
              </a:spcBef>
              <a:spcAft>
                <a:spcPts val="0"/>
              </a:spcAft>
              <a:buClr>
                <a:schemeClr val="hlink"/>
              </a:buClr>
              <a:buSzPts val="2240"/>
              <a:buFont typeface="Arial"/>
              <a:buNone/>
            </a:pPr>
            <a:r>
              <a:t/>
            </a:r>
            <a:endParaRPr b="0" i="0" sz="2800" u="none">
              <a:solidFill>
                <a:schemeClr val="lt1"/>
              </a:solidFill>
              <a:latin typeface="Tahoma"/>
              <a:ea typeface="Tahoma"/>
              <a:cs typeface="Tahoma"/>
              <a:sym typeface="Tahoma"/>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g7c34868d5ebdb6ea_111"/>
          <p:cNvSpPr txBox="1"/>
          <p:nvPr>
            <p:ph type="title"/>
          </p:nvPr>
        </p:nvSpPr>
        <p:spPr>
          <a:xfrm>
            <a:off x="301625" y="228600"/>
            <a:ext cx="85407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Структурные паттерны</a:t>
            </a:r>
            <a:endParaRPr/>
          </a:p>
        </p:txBody>
      </p:sp>
      <p:sp>
        <p:nvSpPr>
          <p:cNvPr id="1456" name="Google Shape;1456;g7c34868d5ebdb6ea_111"/>
          <p:cNvSpPr txBox="1"/>
          <p:nvPr>
            <p:ph idx="1" type="body"/>
          </p:nvPr>
        </p:nvSpPr>
        <p:spPr>
          <a:xfrm>
            <a:off x="301625" y="1600200"/>
            <a:ext cx="8540700" cy="4499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Отвечают за построение удобных в поддержке иерархий классов.</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g6746716e8bef0383_40"/>
          <p:cNvPicPr preferRelativeResize="0"/>
          <p:nvPr/>
        </p:nvPicPr>
        <p:blipFill>
          <a:blip r:embed="rId3">
            <a:alphaModFix/>
          </a:blip>
          <a:stretch>
            <a:fillRect/>
          </a:stretch>
        </p:blipFill>
        <p:spPr>
          <a:xfrm>
            <a:off x="152400" y="152400"/>
            <a:ext cx="6505074" cy="6553200"/>
          </a:xfrm>
          <a:prstGeom prst="rect">
            <a:avLst/>
          </a:prstGeom>
          <a:noFill/>
          <a:ln>
            <a:noFill/>
          </a:ln>
        </p:spPr>
      </p:pic>
      <p:sp>
        <p:nvSpPr>
          <p:cNvPr id="493" name="Google Shape;493;g6746716e8bef0383_40"/>
          <p:cNvSpPr txBox="1"/>
          <p:nvPr/>
        </p:nvSpPr>
        <p:spPr>
          <a:xfrm>
            <a:off x="4369511" y="1535365"/>
            <a:ext cx="4774500" cy="1242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solidFill>
                  <a:srgbClr val="FFFFFF"/>
                </a:solidFill>
                <a:highlight>
                  <a:srgbClr val="000000"/>
                </a:highlight>
              </a:rPr>
              <a:t>если произойдет сопоставление типа платежей у получателя объекту PaymentHandler, то данный объект выполняет платеж. Если же необходимого способа платежей не будет определено, то деньги остаются в системе.</a:t>
            </a:r>
            <a:endParaRPr>
              <a:solidFill>
                <a:srgbClr val="FFFFFF"/>
              </a:solidFill>
              <a:highlight>
                <a:srgbClr val="000000"/>
              </a:highlight>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g7c34868d5ebdb6ea_117"/>
          <p:cNvSpPr txBox="1"/>
          <p:nvPr/>
        </p:nvSpPr>
        <p:spPr>
          <a:xfrm>
            <a:off x="3442320" y="0"/>
            <a:ext cx="3000000" cy="7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solidFill>
                  <a:schemeClr val="lt2"/>
                </a:solidFill>
              </a:rPr>
              <a:t>Адаптер</a:t>
            </a:r>
            <a:endParaRPr sz="3600">
              <a:solidFill>
                <a:schemeClr val="lt2"/>
              </a:solidFill>
            </a:endParaRPr>
          </a:p>
        </p:txBody>
      </p:sp>
      <p:pic>
        <p:nvPicPr>
          <p:cNvPr id="1463" name="Google Shape;1463;g7c34868d5ebdb6ea_117"/>
          <p:cNvPicPr preferRelativeResize="0"/>
          <p:nvPr/>
        </p:nvPicPr>
        <p:blipFill>
          <a:blip r:embed="rId3">
            <a:alphaModFix/>
          </a:blip>
          <a:stretch>
            <a:fillRect/>
          </a:stretch>
        </p:blipFill>
        <p:spPr>
          <a:xfrm>
            <a:off x="3146054" y="2571271"/>
            <a:ext cx="5705549" cy="3570450"/>
          </a:xfrm>
          <a:prstGeom prst="rect">
            <a:avLst/>
          </a:prstGeom>
          <a:noFill/>
          <a:ln>
            <a:noFill/>
          </a:ln>
        </p:spPr>
      </p:pic>
      <p:sp>
        <p:nvSpPr>
          <p:cNvPr id="1464" name="Google Shape;1464;g7c34868d5ebdb6ea_117"/>
          <p:cNvSpPr txBox="1"/>
          <p:nvPr/>
        </p:nvSpPr>
        <p:spPr>
          <a:xfrm>
            <a:off x="470500" y="1123323"/>
            <a:ext cx="8381100" cy="1647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400">
                <a:solidFill>
                  <a:srgbClr val="FFFFFF"/>
                </a:solidFill>
              </a:rPr>
              <a:t>это структурный паттерн проектирования, который позволяет объектам с несовместимыми интерфейсами работать вместе.</a:t>
            </a:r>
            <a:endParaRPr sz="2400">
              <a:solidFill>
                <a:srgbClr val="FFFFFF"/>
              </a:solidFill>
            </a:endParaRPr>
          </a:p>
          <a:p>
            <a:pPr indent="0" lvl="0" marL="0" rtl="0" algn="just">
              <a:spcBef>
                <a:spcPts val="0"/>
              </a:spcBef>
              <a:spcAft>
                <a:spcPts val="0"/>
              </a:spcAft>
              <a:buNone/>
            </a:pPr>
            <a:r>
              <a:t/>
            </a:r>
            <a:endParaRPr sz="2400">
              <a:solidFill>
                <a:srgbClr val="FFFFFF"/>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g2fd0b34fd533c4fe_3"/>
          <p:cNvSpPr txBox="1"/>
          <p:nvPr/>
        </p:nvSpPr>
        <p:spPr>
          <a:xfrm>
            <a:off x="0" y="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Проблема</a:t>
            </a:r>
            <a:endParaRPr sz="3000">
              <a:solidFill>
                <a:schemeClr val="lt2"/>
              </a:solidFill>
            </a:endParaRPr>
          </a:p>
        </p:txBody>
      </p:sp>
      <p:sp>
        <p:nvSpPr>
          <p:cNvPr id="1471" name="Google Shape;1471;g2fd0b34fd533c4fe_3"/>
          <p:cNvSpPr txBox="1"/>
          <p:nvPr/>
        </p:nvSpPr>
        <p:spPr>
          <a:xfrm>
            <a:off x="2111077" y="0"/>
            <a:ext cx="68829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FFFFFF"/>
                </a:solidFill>
              </a:rPr>
              <a:t>Представьте, что вы делаете приложение для торговли на бирже. Ваше приложение скачивает биржевые котировки из нескольких источников в XML, а затем рисует красивые графики.</a:t>
            </a:r>
            <a:endParaRPr sz="1600">
              <a:solidFill>
                <a:srgbClr val="FFFFFF"/>
              </a:solidFill>
            </a:endParaRPr>
          </a:p>
          <a:p>
            <a:pPr indent="0" lvl="0" marL="0" rtl="0" algn="l">
              <a:spcBef>
                <a:spcPts val="0"/>
              </a:spcBef>
              <a:spcAft>
                <a:spcPts val="0"/>
              </a:spcAft>
              <a:buNone/>
            </a:pPr>
            <a:r>
              <a:t/>
            </a:r>
            <a:endParaRPr sz="1600">
              <a:solidFill>
                <a:srgbClr val="FFFFFF"/>
              </a:solidFill>
            </a:endParaRPr>
          </a:p>
          <a:p>
            <a:pPr indent="0" lvl="0" marL="0" rtl="0" algn="l">
              <a:spcBef>
                <a:spcPts val="0"/>
              </a:spcBef>
              <a:spcAft>
                <a:spcPts val="0"/>
              </a:spcAft>
              <a:buNone/>
            </a:pPr>
            <a:r>
              <a:rPr lang="en-US" sz="1600">
                <a:solidFill>
                  <a:srgbClr val="FFFFFF"/>
                </a:solidFill>
              </a:rPr>
              <a:t>В какой-то момент вы решаете улучшить приложение, применив стороннюю библиотеку аналитики. Но вот беда — библиотека поддерживает только формат данных JSON, несовместимый с вашим приложением</a:t>
            </a:r>
            <a:endParaRPr sz="1600">
              <a:solidFill>
                <a:srgbClr val="FFFFFF"/>
              </a:solidFill>
            </a:endParaRPr>
          </a:p>
        </p:txBody>
      </p:sp>
      <p:pic>
        <p:nvPicPr>
          <p:cNvPr id="1472" name="Google Shape;1472;g2fd0b34fd533c4fe_3"/>
          <p:cNvPicPr preferRelativeResize="0"/>
          <p:nvPr/>
        </p:nvPicPr>
        <p:blipFill>
          <a:blip r:embed="rId3">
            <a:alphaModFix/>
          </a:blip>
          <a:stretch>
            <a:fillRect/>
          </a:stretch>
        </p:blipFill>
        <p:spPr>
          <a:xfrm>
            <a:off x="154170" y="2185800"/>
            <a:ext cx="6410325" cy="2857500"/>
          </a:xfrm>
          <a:prstGeom prst="rect">
            <a:avLst/>
          </a:prstGeom>
          <a:noFill/>
          <a:ln>
            <a:noFill/>
          </a:ln>
        </p:spPr>
      </p:pic>
      <p:sp>
        <p:nvSpPr>
          <p:cNvPr id="1473" name="Google Shape;1473;g2fd0b34fd533c4fe_3"/>
          <p:cNvSpPr txBox="1"/>
          <p:nvPr/>
        </p:nvSpPr>
        <p:spPr>
          <a:xfrm>
            <a:off x="389701" y="5527330"/>
            <a:ext cx="8364600" cy="93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FFFFFF"/>
                </a:solidFill>
              </a:rPr>
              <a:t>Вы смогли бы переписать библиотеку, чтобы та поддерживала формат XML. Но, во-первых, это может нарушить работу существующего кода, который уже зависит от библиотеки. А во-вторых, у вас может просто не быть доступа к её исходному коду</a:t>
            </a:r>
            <a:endParaRPr sz="1600">
              <a:solidFill>
                <a:srgbClr val="FFFFFF"/>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pic>
        <p:nvPicPr>
          <p:cNvPr id="1479" name="Google Shape;1479;g2fd0b34fd533c4fe_14"/>
          <p:cNvPicPr preferRelativeResize="0"/>
          <p:nvPr/>
        </p:nvPicPr>
        <p:blipFill>
          <a:blip r:embed="rId3">
            <a:alphaModFix/>
          </a:blip>
          <a:stretch>
            <a:fillRect/>
          </a:stretch>
        </p:blipFill>
        <p:spPr>
          <a:xfrm>
            <a:off x="4572011" y="1357686"/>
            <a:ext cx="4347051" cy="3218750"/>
          </a:xfrm>
          <a:prstGeom prst="rect">
            <a:avLst/>
          </a:prstGeom>
          <a:noFill/>
          <a:ln>
            <a:noFill/>
          </a:ln>
        </p:spPr>
      </p:pic>
      <p:sp>
        <p:nvSpPr>
          <p:cNvPr id="1480" name="Google Shape;1480;g2fd0b34fd533c4fe_14"/>
          <p:cNvSpPr txBox="1"/>
          <p:nvPr/>
        </p:nvSpPr>
        <p:spPr>
          <a:xfrm>
            <a:off x="0" y="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Решение</a:t>
            </a:r>
            <a:endParaRPr sz="3000">
              <a:solidFill>
                <a:schemeClr val="lt2"/>
              </a:solidFill>
            </a:endParaRPr>
          </a:p>
        </p:txBody>
      </p:sp>
      <p:sp>
        <p:nvSpPr>
          <p:cNvPr id="1481" name="Google Shape;1481;g2fd0b34fd533c4fe_14"/>
          <p:cNvSpPr txBox="1"/>
          <p:nvPr/>
        </p:nvSpPr>
        <p:spPr>
          <a:xfrm>
            <a:off x="2183937" y="138925"/>
            <a:ext cx="6710100" cy="102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FFFF"/>
                </a:solidFill>
              </a:rPr>
              <a:t>Вы можете создать адаптер. Это объект-переводчик, который трансформирует интерфейс или данные одного объекта в такой вид, чтобы он стал понятен другому объекту</a:t>
            </a:r>
            <a:endParaRPr sz="1800">
              <a:solidFill>
                <a:srgbClr val="FFFFFF"/>
              </a:solidFill>
            </a:endParaRPr>
          </a:p>
        </p:txBody>
      </p:sp>
      <p:sp>
        <p:nvSpPr>
          <p:cNvPr id="1482" name="Google Shape;1482;g2fd0b34fd533c4fe_14"/>
          <p:cNvSpPr txBox="1"/>
          <p:nvPr/>
        </p:nvSpPr>
        <p:spPr>
          <a:xfrm>
            <a:off x="160171" y="1896937"/>
            <a:ext cx="4021500" cy="23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FFFFFF"/>
                </a:solidFill>
              </a:rPr>
              <a:t>Адаптеры могут не только переводить данные из одного формата в другой, но и помогать объектам с разными интерфейсами работать сообща.</a:t>
            </a:r>
            <a:endParaRPr sz="2400">
              <a:solidFill>
                <a:srgbClr val="FFFFFF"/>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g2fd0b34fd533c4fe_27"/>
          <p:cNvSpPr txBox="1"/>
          <p:nvPr/>
        </p:nvSpPr>
        <p:spPr>
          <a:xfrm>
            <a:off x="0" y="0"/>
            <a:ext cx="4395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Аналогия из жизни</a:t>
            </a:r>
            <a:endParaRPr sz="3000">
              <a:solidFill>
                <a:schemeClr val="lt2"/>
              </a:solidFill>
            </a:endParaRPr>
          </a:p>
        </p:txBody>
      </p:sp>
      <p:pic>
        <p:nvPicPr>
          <p:cNvPr id="1489" name="Google Shape;1489;g2fd0b34fd533c4fe_27"/>
          <p:cNvPicPr preferRelativeResize="0"/>
          <p:nvPr/>
        </p:nvPicPr>
        <p:blipFill>
          <a:blip r:embed="rId3">
            <a:alphaModFix/>
          </a:blip>
          <a:stretch>
            <a:fillRect/>
          </a:stretch>
        </p:blipFill>
        <p:spPr>
          <a:xfrm>
            <a:off x="1875327" y="2444193"/>
            <a:ext cx="5626625" cy="3459850"/>
          </a:xfrm>
          <a:prstGeom prst="rect">
            <a:avLst/>
          </a:prstGeom>
          <a:noFill/>
          <a:ln>
            <a:noFill/>
          </a:ln>
        </p:spPr>
      </p:pic>
      <p:sp>
        <p:nvSpPr>
          <p:cNvPr id="1490" name="Google Shape;1490;g2fd0b34fd533c4fe_27"/>
          <p:cNvSpPr txBox="1"/>
          <p:nvPr/>
        </p:nvSpPr>
        <p:spPr>
          <a:xfrm>
            <a:off x="507625" y="902625"/>
            <a:ext cx="8413800" cy="1300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800">
                <a:solidFill>
                  <a:srgbClr val="FFFFFF"/>
                </a:solidFill>
              </a:rPr>
              <a:t>Когда вы в первый раз летите за границу, вас может ждать сюрприз при попытке зарядить ноутбук. Стандарты розеток в разных странах отличаются. Ваша европейская зарядка будет бесполезна в США без специального адаптера, позволяющего подключиться к розетке другого типа.</a:t>
            </a:r>
            <a:endParaRPr sz="1800">
              <a:solidFill>
                <a:srgbClr val="FFFFFF"/>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g2fd0b34fd533c4fe_36"/>
          <p:cNvSpPr txBox="1"/>
          <p:nvPr/>
        </p:nvSpPr>
        <p:spPr>
          <a:xfrm>
            <a:off x="0" y="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Структура</a:t>
            </a:r>
            <a:endParaRPr sz="3000">
              <a:solidFill>
                <a:schemeClr val="lt2"/>
              </a:solidFill>
            </a:endParaRPr>
          </a:p>
        </p:txBody>
      </p:sp>
      <p:pic>
        <p:nvPicPr>
          <p:cNvPr id="1497" name="Google Shape;1497;g2fd0b34fd533c4fe_36"/>
          <p:cNvPicPr preferRelativeResize="0"/>
          <p:nvPr/>
        </p:nvPicPr>
        <p:blipFill>
          <a:blip r:embed="rId3">
            <a:alphaModFix/>
          </a:blip>
          <a:stretch>
            <a:fillRect/>
          </a:stretch>
        </p:blipFill>
        <p:spPr>
          <a:xfrm>
            <a:off x="578927" y="1605962"/>
            <a:ext cx="8197926" cy="4530425"/>
          </a:xfrm>
          <a:prstGeom prst="rect">
            <a:avLst/>
          </a:prstGeom>
          <a:noFill/>
          <a:ln>
            <a:noFill/>
          </a:ln>
        </p:spPr>
      </p:pic>
      <p:sp>
        <p:nvSpPr>
          <p:cNvPr id="1498" name="Google Shape;1498;g2fd0b34fd533c4fe_36"/>
          <p:cNvSpPr txBox="1"/>
          <p:nvPr/>
        </p:nvSpPr>
        <p:spPr>
          <a:xfrm>
            <a:off x="4004779" y="122121"/>
            <a:ext cx="5475900" cy="13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FFFF"/>
                </a:solidFill>
              </a:rPr>
              <a:t>Эта реализация использует агрегацию: объект адаптера «оборачивает», то есть содержит ссылку на служебный объект. Такой подход работает во всех языках программирования.</a:t>
            </a:r>
            <a:endParaRPr sz="1800">
              <a:solidFill>
                <a:srgbClr val="FFFFFF"/>
              </a:solidFill>
            </a:endParaRPr>
          </a:p>
        </p:txBody>
      </p:sp>
      <p:sp>
        <p:nvSpPr>
          <p:cNvPr id="1499" name="Google Shape;1499;g2fd0b34fd533c4fe_36"/>
          <p:cNvSpPr txBox="1"/>
          <p:nvPr/>
        </p:nvSpPr>
        <p:spPr>
          <a:xfrm>
            <a:off x="136275" y="646500"/>
            <a:ext cx="3719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Адаптер объектов</a:t>
            </a:r>
            <a:endParaRPr sz="3000">
              <a:solidFill>
                <a:schemeClr val="lt2"/>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g2fd0b34fd533c4fe_47"/>
          <p:cNvSpPr txBox="1"/>
          <p:nvPr/>
        </p:nvSpPr>
        <p:spPr>
          <a:xfrm>
            <a:off x="791995" y="0"/>
            <a:ext cx="8232000" cy="7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solidFill>
                  <a:schemeClr val="lt2"/>
                </a:solidFill>
              </a:rPr>
              <a:t>Преимущества и недостатки</a:t>
            </a:r>
            <a:endParaRPr sz="3600">
              <a:solidFill>
                <a:schemeClr val="lt2"/>
              </a:solidFill>
            </a:endParaRPr>
          </a:p>
        </p:txBody>
      </p:sp>
      <p:sp>
        <p:nvSpPr>
          <p:cNvPr id="1506" name="Google Shape;1506;g2fd0b34fd533c4fe_47"/>
          <p:cNvSpPr txBox="1"/>
          <p:nvPr/>
        </p:nvSpPr>
        <p:spPr>
          <a:xfrm>
            <a:off x="395850" y="1415247"/>
            <a:ext cx="8352300" cy="34170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FFFFFF"/>
              </a:buClr>
              <a:buSzPts val="3000"/>
              <a:buChar char="+"/>
            </a:pPr>
            <a:r>
              <a:rPr lang="en-US" sz="3000">
                <a:solidFill>
                  <a:srgbClr val="FFFFFF"/>
                </a:solidFill>
              </a:rPr>
              <a:t>Отделяет и скрывает от клиента подробности преобразования различных интерфейсов.</a:t>
            </a:r>
            <a:endParaRPr sz="3000">
              <a:solidFill>
                <a:srgbClr val="FFFFFF"/>
              </a:solidFill>
            </a:endParaRPr>
          </a:p>
          <a:p>
            <a:pPr indent="0" lvl="0" marL="0" rtl="0" algn="l">
              <a:spcBef>
                <a:spcPts val="0"/>
              </a:spcBef>
              <a:spcAft>
                <a:spcPts val="0"/>
              </a:spcAft>
              <a:buNone/>
            </a:pPr>
            <a:r>
              <a:t/>
            </a:r>
            <a:endParaRPr sz="3000">
              <a:solidFill>
                <a:srgbClr val="FFFFFF"/>
              </a:solidFill>
            </a:endParaRPr>
          </a:p>
          <a:p>
            <a:pPr indent="0" lvl="0" marL="0" rtl="0" algn="l">
              <a:spcBef>
                <a:spcPts val="0"/>
              </a:spcBef>
              <a:spcAft>
                <a:spcPts val="0"/>
              </a:spcAft>
              <a:buNone/>
            </a:pPr>
            <a:r>
              <a:t/>
            </a:r>
            <a:endParaRPr sz="3000">
              <a:solidFill>
                <a:srgbClr val="FFFFFF"/>
              </a:solidFill>
            </a:endParaRPr>
          </a:p>
          <a:p>
            <a:pPr indent="-419100" lvl="0" marL="457200" rtl="0" algn="l">
              <a:spcBef>
                <a:spcPts val="0"/>
              </a:spcBef>
              <a:spcAft>
                <a:spcPts val="0"/>
              </a:spcAft>
              <a:buClr>
                <a:srgbClr val="FFFFFF"/>
              </a:buClr>
              <a:buSzPts val="3000"/>
              <a:buChar char="-"/>
            </a:pPr>
            <a:r>
              <a:rPr lang="en-US" sz="3000">
                <a:solidFill>
                  <a:srgbClr val="FFFFFF"/>
                </a:solidFill>
              </a:rPr>
              <a:t> Усложняет код программы из-за введения дополнительных классов.</a:t>
            </a:r>
            <a:endParaRPr sz="3000">
              <a:solidFill>
                <a:srgbClr val="FFFFFF"/>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g2fd0b34fd533c4fe_58"/>
          <p:cNvSpPr txBox="1"/>
          <p:nvPr>
            <p:ph type="title"/>
          </p:nvPr>
        </p:nvSpPr>
        <p:spPr>
          <a:xfrm>
            <a:off x="301625" y="228600"/>
            <a:ext cx="85407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600"/>
              <a:t>Когда надо использовать Адаптер?</a:t>
            </a:r>
            <a:endParaRPr sz="3600"/>
          </a:p>
        </p:txBody>
      </p:sp>
      <p:sp>
        <p:nvSpPr>
          <p:cNvPr id="1513" name="Google Shape;1513;g2fd0b34fd533c4fe_58"/>
          <p:cNvSpPr txBox="1"/>
          <p:nvPr>
            <p:ph idx="1" type="body"/>
          </p:nvPr>
        </p:nvSpPr>
        <p:spPr>
          <a:xfrm>
            <a:off x="683021" y="1560379"/>
            <a:ext cx="8003700" cy="4499100"/>
          </a:xfrm>
          <a:prstGeom prst="rect">
            <a:avLst/>
          </a:prstGeom>
        </p:spPr>
        <p:txBody>
          <a:bodyPr anchorCtr="0" anchor="t" bIns="45700" lIns="91425" spcFirstLastPara="1" rIns="91425" wrap="square" tIns="45700">
            <a:noAutofit/>
          </a:bodyPr>
          <a:lstStyle/>
          <a:p>
            <a:pPr indent="-419100" lvl="0" marL="457200" rtl="0" algn="just">
              <a:spcBef>
                <a:spcPts val="360"/>
              </a:spcBef>
              <a:spcAft>
                <a:spcPts val="0"/>
              </a:spcAft>
              <a:buSzPts val="3000"/>
              <a:buChar char="►"/>
            </a:pPr>
            <a:r>
              <a:rPr lang="en-US" sz="3000"/>
              <a:t>Когда необходимо использовать имеющийся класс, но его интерфейс не соответствует потребностям</a:t>
            </a:r>
            <a:endParaRPr sz="3000"/>
          </a:p>
          <a:p>
            <a:pPr indent="0" lvl="0" marL="457200" rtl="0" algn="just">
              <a:spcBef>
                <a:spcPts val="360"/>
              </a:spcBef>
              <a:spcAft>
                <a:spcPts val="0"/>
              </a:spcAft>
              <a:buNone/>
            </a:pPr>
            <a:r>
              <a:t/>
            </a:r>
            <a:endParaRPr sz="3000"/>
          </a:p>
          <a:p>
            <a:pPr indent="-419100" lvl="0" marL="457200" rtl="0" algn="just">
              <a:spcBef>
                <a:spcPts val="360"/>
              </a:spcBef>
              <a:spcAft>
                <a:spcPts val="0"/>
              </a:spcAft>
              <a:buSzPts val="3000"/>
              <a:buChar char="►"/>
            </a:pPr>
            <a:r>
              <a:rPr lang="en-US" sz="3000"/>
              <a:t>Когда надо использовать уже существующий класс совместно с другими классами, интерфейсы которых не совместимы</a:t>
            </a:r>
            <a:endParaRPr sz="3000"/>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g2fd0b34fd533c4fe_64"/>
          <p:cNvSpPr txBox="1"/>
          <p:nvPr>
            <p:ph type="title"/>
          </p:nvPr>
        </p:nvSpPr>
        <p:spPr>
          <a:xfrm>
            <a:off x="301625" y="137400"/>
            <a:ext cx="8540700" cy="63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000"/>
              <a:t>Декоратор</a:t>
            </a:r>
            <a:endParaRPr sz="3000"/>
          </a:p>
        </p:txBody>
      </p:sp>
      <p:sp>
        <p:nvSpPr>
          <p:cNvPr id="1520" name="Google Shape;1520;g2fd0b34fd533c4fe_64"/>
          <p:cNvSpPr txBox="1"/>
          <p:nvPr>
            <p:ph idx="1" type="body"/>
          </p:nvPr>
        </p:nvSpPr>
        <p:spPr>
          <a:xfrm>
            <a:off x="481262" y="775438"/>
            <a:ext cx="8540700" cy="4499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3000"/>
              <a:t>это структурный паттерн проектирования, который позволяет динамически добавлять объектам новую функциональность, оборачивая их в полезные «обёртки».</a:t>
            </a:r>
            <a:endParaRPr sz="3000"/>
          </a:p>
          <a:p>
            <a:pPr indent="0" lvl="0" marL="0" rtl="0" algn="l">
              <a:spcBef>
                <a:spcPts val="360"/>
              </a:spcBef>
              <a:spcAft>
                <a:spcPts val="0"/>
              </a:spcAft>
              <a:buNone/>
            </a:pPr>
            <a:r>
              <a:t/>
            </a:r>
            <a:endParaRPr sz="3000"/>
          </a:p>
        </p:txBody>
      </p:sp>
      <p:pic>
        <p:nvPicPr>
          <p:cNvPr id="1521" name="Google Shape;1521;g2fd0b34fd533c4fe_64"/>
          <p:cNvPicPr preferRelativeResize="0"/>
          <p:nvPr/>
        </p:nvPicPr>
        <p:blipFill>
          <a:blip r:embed="rId3">
            <a:alphaModFix/>
          </a:blip>
          <a:stretch>
            <a:fillRect/>
          </a:stretch>
        </p:blipFill>
        <p:spPr>
          <a:xfrm>
            <a:off x="2971213" y="2971986"/>
            <a:ext cx="5605000" cy="36037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g2fd0b34fd533c4fe_71"/>
          <p:cNvSpPr txBox="1"/>
          <p:nvPr/>
        </p:nvSpPr>
        <p:spPr>
          <a:xfrm>
            <a:off x="0" y="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Проблема</a:t>
            </a:r>
            <a:endParaRPr sz="3000">
              <a:solidFill>
                <a:schemeClr val="lt2"/>
              </a:solidFill>
            </a:endParaRPr>
          </a:p>
        </p:txBody>
      </p:sp>
      <p:sp>
        <p:nvSpPr>
          <p:cNvPr id="1528" name="Google Shape;1528;g2fd0b34fd533c4fe_71"/>
          <p:cNvSpPr txBox="1"/>
          <p:nvPr/>
        </p:nvSpPr>
        <p:spPr>
          <a:xfrm>
            <a:off x="2311387" y="138049"/>
            <a:ext cx="7671000" cy="102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FFFF"/>
                </a:solidFill>
              </a:rPr>
              <a:t>Вы работаете над библиотекой оповещений, которую можно подключать к разнообразным программам, чтобы получать уведомления о важных событиях.</a:t>
            </a:r>
            <a:endParaRPr sz="1800">
              <a:solidFill>
                <a:srgbClr val="FFFFFF"/>
              </a:solidFill>
            </a:endParaRPr>
          </a:p>
        </p:txBody>
      </p:sp>
      <p:pic>
        <p:nvPicPr>
          <p:cNvPr id="1529" name="Google Shape;1529;g2fd0b34fd533c4fe_71"/>
          <p:cNvPicPr preferRelativeResize="0"/>
          <p:nvPr/>
        </p:nvPicPr>
        <p:blipFill>
          <a:blip r:embed="rId3">
            <a:alphaModFix/>
          </a:blip>
          <a:stretch>
            <a:fillRect/>
          </a:stretch>
        </p:blipFill>
        <p:spPr>
          <a:xfrm>
            <a:off x="1214293" y="1832293"/>
            <a:ext cx="6315075" cy="273367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g2fd0b34fd533c4fe_80"/>
          <p:cNvSpPr txBox="1"/>
          <p:nvPr/>
        </p:nvSpPr>
        <p:spPr>
          <a:xfrm>
            <a:off x="552184" y="251322"/>
            <a:ext cx="8327700" cy="157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FFFF"/>
                </a:solidFill>
              </a:rPr>
              <a:t>В какой-то момент стало понятно, что одних email-оповещений пользователям мало. Некоторые из них хотели бы получать извещения о критических проблемах через SMS. Другие хотели бы получать их в виде сообщений Facebook. Корпоративные пользователи хотели бы видеть сообщения в Slack.</a:t>
            </a:r>
            <a:endParaRPr sz="1800">
              <a:solidFill>
                <a:srgbClr val="FFFFFF"/>
              </a:solidFill>
            </a:endParaRPr>
          </a:p>
        </p:txBody>
      </p:sp>
      <p:pic>
        <p:nvPicPr>
          <p:cNvPr id="1536" name="Google Shape;1536;g2fd0b34fd533c4fe_80"/>
          <p:cNvPicPr preferRelativeResize="0"/>
          <p:nvPr/>
        </p:nvPicPr>
        <p:blipFill>
          <a:blip r:embed="rId3">
            <a:alphaModFix/>
          </a:blip>
          <a:stretch>
            <a:fillRect/>
          </a:stretch>
        </p:blipFill>
        <p:spPr>
          <a:xfrm>
            <a:off x="1179782" y="1965776"/>
            <a:ext cx="6123075" cy="2926450"/>
          </a:xfrm>
          <a:prstGeom prst="rect">
            <a:avLst/>
          </a:prstGeom>
          <a:noFill/>
          <a:ln>
            <a:noFill/>
          </a:ln>
        </p:spPr>
      </p:pic>
      <p:sp>
        <p:nvSpPr>
          <p:cNvPr id="1537" name="Google Shape;1537;g2fd0b34fd533c4fe_80"/>
          <p:cNvSpPr txBox="1"/>
          <p:nvPr/>
        </p:nvSpPr>
        <p:spPr>
          <a:xfrm>
            <a:off x="462499" y="5419200"/>
            <a:ext cx="8134200" cy="93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FFFFFF"/>
                </a:solidFill>
              </a:rPr>
              <a:t>Сначала вы добавили каждый из этих типов оповещений в программу, унаследовав их от базового класса Notifier. Теперь пользователь выбирал один из типов оповещений, который и использовался в дальнейшем</a:t>
            </a:r>
            <a:endParaRPr sz="16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g6746716e8bef0383_51"/>
          <p:cNvPicPr preferRelativeResize="0"/>
          <p:nvPr/>
        </p:nvPicPr>
        <p:blipFill>
          <a:blip r:embed="rId3">
            <a:alphaModFix/>
          </a:blip>
          <a:stretch>
            <a:fillRect/>
          </a:stretch>
        </p:blipFill>
        <p:spPr>
          <a:xfrm>
            <a:off x="152400" y="152400"/>
            <a:ext cx="8239500" cy="4583350"/>
          </a:xfrm>
          <a:prstGeom prst="rect">
            <a:avLst/>
          </a:prstGeom>
          <a:noFill/>
          <a:ln>
            <a:noFill/>
          </a:ln>
        </p:spPr>
      </p:pic>
      <p:sp>
        <p:nvSpPr>
          <p:cNvPr id="500" name="Google Shape;500;g6746716e8bef0383_51"/>
          <p:cNvSpPr txBox="1"/>
          <p:nvPr/>
        </p:nvSpPr>
        <p:spPr>
          <a:xfrm>
            <a:off x="1468200" y="5063025"/>
            <a:ext cx="6923700" cy="102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FFFF"/>
                </a:solidFill>
              </a:rPr>
              <a:t>преимуществом цепочки является и то, что она позволяет расположить последовательность объектов-обработчиков в ней в зависимости от их приоритета.</a:t>
            </a:r>
            <a:endParaRPr sz="1800">
              <a:solidFill>
                <a:srgbClr val="FFFFFF"/>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g2fd0b34fd533c4fe_90"/>
          <p:cNvSpPr txBox="1"/>
          <p:nvPr/>
        </p:nvSpPr>
        <p:spPr>
          <a:xfrm>
            <a:off x="1324500" y="237163"/>
            <a:ext cx="7819500" cy="102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FFFF"/>
                </a:solidFill>
              </a:rPr>
              <a:t>почему нельзя выбрать несколько типов оповещений сразу? Ведь если вдруг в вашем доме начался пожар, вы бы хотели получить оповещения по всем каналам, не так ли?</a:t>
            </a:r>
            <a:endParaRPr sz="1800">
              <a:solidFill>
                <a:srgbClr val="FFFFFF"/>
              </a:solidFill>
            </a:endParaRPr>
          </a:p>
        </p:txBody>
      </p:sp>
      <p:sp>
        <p:nvSpPr>
          <p:cNvPr id="1544" name="Google Shape;1544;g2fd0b34fd533c4fe_90"/>
          <p:cNvSpPr txBox="1"/>
          <p:nvPr/>
        </p:nvSpPr>
        <p:spPr>
          <a:xfrm>
            <a:off x="1074282" y="5532626"/>
            <a:ext cx="6645300" cy="102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rgbClr val="FFFFFF"/>
                </a:solidFill>
              </a:rPr>
              <a:t>нужен какой-то другой способ комбинирования поведения объектов, который не приводит к взрыву количества подклассов.</a:t>
            </a:r>
            <a:endParaRPr sz="1800">
              <a:solidFill>
                <a:srgbClr val="FFFFFF"/>
              </a:solidFill>
            </a:endParaRPr>
          </a:p>
        </p:txBody>
      </p:sp>
      <p:pic>
        <p:nvPicPr>
          <p:cNvPr id="1545" name="Google Shape;1545;g2fd0b34fd533c4fe_90"/>
          <p:cNvPicPr preferRelativeResize="0"/>
          <p:nvPr/>
        </p:nvPicPr>
        <p:blipFill>
          <a:blip r:embed="rId3">
            <a:alphaModFix/>
          </a:blip>
          <a:stretch>
            <a:fillRect/>
          </a:stretch>
        </p:blipFill>
        <p:spPr>
          <a:xfrm>
            <a:off x="1227538" y="1411063"/>
            <a:ext cx="6688933" cy="3969164"/>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g2fd0b34fd533c4fe_99"/>
          <p:cNvSpPr txBox="1"/>
          <p:nvPr/>
        </p:nvSpPr>
        <p:spPr>
          <a:xfrm>
            <a:off x="0" y="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Решение</a:t>
            </a:r>
            <a:endParaRPr sz="3000">
              <a:solidFill>
                <a:schemeClr val="lt2"/>
              </a:solidFill>
            </a:endParaRPr>
          </a:p>
        </p:txBody>
      </p:sp>
      <p:sp>
        <p:nvSpPr>
          <p:cNvPr id="1552" name="Google Shape;1552;g2fd0b34fd533c4fe_99"/>
          <p:cNvSpPr txBox="1"/>
          <p:nvPr/>
        </p:nvSpPr>
        <p:spPr>
          <a:xfrm>
            <a:off x="1813735" y="-48154"/>
            <a:ext cx="7630200" cy="74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rgbClr val="FFFFFF"/>
                </a:solidFill>
              </a:rPr>
              <a:t>Наследование — это первое, что приходит в голову многим программистам</a:t>
            </a:r>
            <a:endParaRPr sz="1800">
              <a:solidFill>
                <a:srgbClr val="FFFFFF"/>
              </a:solidFill>
            </a:endParaRPr>
          </a:p>
        </p:txBody>
      </p:sp>
      <p:sp>
        <p:nvSpPr>
          <p:cNvPr id="1553" name="Google Shape;1553;g2fd0b34fd533c4fe_99"/>
          <p:cNvSpPr txBox="1"/>
          <p:nvPr/>
        </p:nvSpPr>
        <p:spPr>
          <a:xfrm>
            <a:off x="-67350" y="646500"/>
            <a:ext cx="9278700" cy="1435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FFFFFF"/>
              </a:buClr>
              <a:buSzPts val="1600"/>
              <a:buChar char="-"/>
            </a:pPr>
            <a:r>
              <a:rPr lang="en-US" sz="1600">
                <a:solidFill>
                  <a:srgbClr val="FFFFFF"/>
                </a:solidFill>
              </a:rPr>
              <a:t>Он </a:t>
            </a:r>
            <a:r>
              <a:rPr lang="en-US" sz="1600">
                <a:solidFill>
                  <a:schemeClr val="lt2"/>
                </a:solidFill>
              </a:rPr>
              <a:t>статичен</a:t>
            </a:r>
            <a:r>
              <a:rPr lang="en-US" sz="1600">
                <a:solidFill>
                  <a:srgbClr val="FFFFFF"/>
                </a:solidFill>
              </a:rPr>
              <a:t>. Вы не можете изменить поведение существующего объекта. Для этого вам надо создать новый объект, выбрав другой подкласс.</a:t>
            </a:r>
            <a:endParaRPr sz="1600">
              <a:solidFill>
                <a:srgbClr val="FFFFFF"/>
              </a:solidFill>
            </a:endParaRPr>
          </a:p>
          <a:p>
            <a:pPr indent="-330200" lvl="0" marL="457200" rtl="0" algn="l">
              <a:spcBef>
                <a:spcPts val="0"/>
              </a:spcBef>
              <a:spcAft>
                <a:spcPts val="0"/>
              </a:spcAft>
              <a:buClr>
                <a:srgbClr val="FFFFFF"/>
              </a:buClr>
              <a:buSzPts val="1600"/>
              <a:buChar char="-"/>
            </a:pPr>
            <a:r>
              <a:rPr lang="en-US" sz="1600">
                <a:solidFill>
                  <a:srgbClr val="FFFFFF"/>
                </a:solidFill>
              </a:rPr>
              <a:t>Он </a:t>
            </a:r>
            <a:r>
              <a:rPr lang="en-US" sz="1600">
                <a:solidFill>
                  <a:schemeClr val="lt2"/>
                </a:solidFill>
              </a:rPr>
              <a:t>не разрешает наследовать поведение нескольких классов одновременно</a:t>
            </a:r>
            <a:r>
              <a:rPr lang="en-US" sz="1600">
                <a:solidFill>
                  <a:srgbClr val="FFFFFF"/>
                </a:solidFill>
              </a:rPr>
              <a:t>. Из-за этого вам приходится создавать множество подклассов-комбинаций для получения совмещённого поведения.</a:t>
            </a:r>
            <a:endParaRPr sz="1600">
              <a:solidFill>
                <a:srgbClr val="FFFFFF"/>
              </a:solidFill>
            </a:endParaRPr>
          </a:p>
        </p:txBody>
      </p:sp>
      <p:sp>
        <p:nvSpPr>
          <p:cNvPr id="1554" name="Google Shape;1554;g2fd0b34fd533c4fe_99"/>
          <p:cNvSpPr txBox="1"/>
          <p:nvPr/>
        </p:nvSpPr>
        <p:spPr>
          <a:xfrm>
            <a:off x="369667" y="4514936"/>
            <a:ext cx="8617800" cy="74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rgbClr val="FFFFFF"/>
                </a:solidFill>
              </a:rPr>
              <a:t>Одним из способов обойти эти проблемы является замена наследования агрегацией либо композицией</a:t>
            </a:r>
            <a:endParaRPr sz="1800">
              <a:solidFill>
                <a:srgbClr val="FFFFFF"/>
              </a:solidFill>
            </a:endParaRPr>
          </a:p>
        </p:txBody>
      </p:sp>
      <p:sp>
        <p:nvSpPr>
          <p:cNvPr id="1555" name="Google Shape;1555;g2fd0b34fd533c4fe_99"/>
          <p:cNvSpPr txBox="1"/>
          <p:nvPr/>
        </p:nvSpPr>
        <p:spPr>
          <a:xfrm>
            <a:off x="958125" y="5257725"/>
            <a:ext cx="7440900" cy="9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FFFFFF"/>
                </a:solidFill>
              </a:rPr>
              <a:t>на этом принципе построен паттерн Декоратор.</a:t>
            </a:r>
            <a:endParaRPr sz="2400">
              <a:solidFill>
                <a:srgbClr val="FFFFFF"/>
              </a:solidFill>
            </a:endParaRPr>
          </a:p>
          <a:p>
            <a:pPr indent="0" lvl="0" marL="0" rtl="0" algn="l">
              <a:spcBef>
                <a:spcPts val="0"/>
              </a:spcBef>
              <a:spcAft>
                <a:spcPts val="0"/>
              </a:spcAft>
              <a:buNone/>
            </a:pPr>
            <a:r>
              <a:t/>
            </a:r>
            <a:endParaRPr sz="2400">
              <a:solidFill>
                <a:srgbClr val="FFFFFF"/>
              </a:solidFill>
            </a:endParaRPr>
          </a:p>
        </p:txBody>
      </p:sp>
      <p:pic>
        <p:nvPicPr>
          <p:cNvPr id="1556" name="Google Shape;1556;g2fd0b34fd533c4fe_99"/>
          <p:cNvPicPr preferRelativeResize="0"/>
          <p:nvPr/>
        </p:nvPicPr>
        <p:blipFill>
          <a:blip r:embed="rId3">
            <a:alphaModFix/>
          </a:blip>
          <a:stretch>
            <a:fillRect/>
          </a:stretch>
        </p:blipFill>
        <p:spPr>
          <a:xfrm>
            <a:off x="1190401" y="2234100"/>
            <a:ext cx="6176993" cy="212843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g2fd0b34fd533c4fe_115"/>
          <p:cNvSpPr txBox="1"/>
          <p:nvPr/>
        </p:nvSpPr>
        <p:spPr>
          <a:xfrm>
            <a:off x="0" y="0"/>
            <a:ext cx="4777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Аналогия из жизни</a:t>
            </a:r>
            <a:endParaRPr sz="3000">
              <a:solidFill>
                <a:schemeClr val="lt2"/>
              </a:solidFill>
            </a:endParaRPr>
          </a:p>
        </p:txBody>
      </p:sp>
      <p:sp>
        <p:nvSpPr>
          <p:cNvPr id="1563" name="Google Shape;1563;g2fd0b34fd533c4fe_115"/>
          <p:cNvSpPr txBox="1"/>
          <p:nvPr/>
        </p:nvSpPr>
        <p:spPr>
          <a:xfrm>
            <a:off x="575400" y="805293"/>
            <a:ext cx="7993200" cy="185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FFFF"/>
                </a:solidFill>
              </a:rPr>
              <a:t>Любая одежда — это аналог Декоратора. Применяя Декоратор, вы не меняете первоначальный класс и не создаёте дочерних классов. Так и с одеждой — надевая свитер, вы не перестаёте быть собой, но получаете новое свойство — защиту от холода. Вы можете пойти дальше и надеть сверху ещё один декоратор — плащ, чтобы защититься и от дождя.</a:t>
            </a:r>
            <a:endParaRPr sz="1800">
              <a:solidFill>
                <a:srgbClr val="FFFFFF"/>
              </a:solidFill>
            </a:endParaRPr>
          </a:p>
        </p:txBody>
      </p:sp>
      <p:pic>
        <p:nvPicPr>
          <p:cNvPr id="1564" name="Google Shape;1564;g2fd0b34fd533c4fe_115"/>
          <p:cNvPicPr preferRelativeResize="0"/>
          <p:nvPr/>
        </p:nvPicPr>
        <p:blipFill>
          <a:blip r:embed="rId3">
            <a:alphaModFix/>
          </a:blip>
          <a:stretch>
            <a:fillRect/>
          </a:stretch>
        </p:blipFill>
        <p:spPr>
          <a:xfrm>
            <a:off x="1186861" y="2822593"/>
            <a:ext cx="7000875" cy="374332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g2fd0b34fd533c4fe_124"/>
          <p:cNvSpPr txBox="1"/>
          <p:nvPr/>
        </p:nvSpPr>
        <p:spPr>
          <a:xfrm>
            <a:off x="0" y="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Структура</a:t>
            </a:r>
            <a:endParaRPr sz="3000">
              <a:solidFill>
                <a:schemeClr val="lt2"/>
              </a:solidFill>
            </a:endParaRPr>
          </a:p>
        </p:txBody>
      </p:sp>
      <p:pic>
        <p:nvPicPr>
          <p:cNvPr id="1571" name="Google Shape;1571;g2fd0b34fd533c4fe_124"/>
          <p:cNvPicPr preferRelativeResize="0"/>
          <p:nvPr/>
        </p:nvPicPr>
        <p:blipFill>
          <a:blip r:embed="rId3">
            <a:alphaModFix/>
          </a:blip>
          <a:stretch>
            <a:fillRect/>
          </a:stretch>
        </p:blipFill>
        <p:spPr>
          <a:xfrm>
            <a:off x="2823946" y="475650"/>
            <a:ext cx="5811890" cy="59067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g76294fb2f81edbd_0"/>
          <p:cNvSpPr txBox="1"/>
          <p:nvPr/>
        </p:nvSpPr>
        <p:spPr>
          <a:xfrm>
            <a:off x="1952114" y="0"/>
            <a:ext cx="8174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Преимущества и недостатки</a:t>
            </a:r>
            <a:endParaRPr sz="3000">
              <a:solidFill>
                <a:schemeClr val="lt2"/>
              </a:solidFill>
            </a:endParaRPr>
          </a:p>
        </p:txBody>
      </p:sp>
      <p:sp>
        <p:nvSpPr>
          <p:cNvPr id="1578" name="Google Shape;1578;g76294fb2f81edbd_0"/>
          <p:cNvSpPr txBox="1"/>
          <p:nvPr/>
        </p:nvSpPr>
        <p:spPr>
          <a:xfrm>
            <a:off x="243900" y="1472525"/>
            <a:ext cx="8653500" cy="42252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rgbClr val="FFFFFF"/>
              </a:buClr>
              <a:buSzPts val="2600"/>
              <a:buChar char="+"/>
            </a:pPr>
            <a:r>
              <a:rPr lang="en-US" sz="2600">
                <a:solidFill>
                  <a:srgbClr val="FFFFFF"/>
                </a:solidFill>
              </a:rPr>
              <a:t>Большая гибкость, чем у наследования.</a:t>
            </a:r>
            <a:endParaRPr sz="2600">
              <a:solidFill>
                <a:srgbClr val="FFFFFF"/>
              </a:solidFill>
            </a:endParaRPr>
          </a:p>
          <a:p>
            <a:pPr indent="-393700" lvl="0" marL="457200" rtl="0" algn="l">
              <a:spcBef>
                <a:spcPts val="0"/>
              </a:spcBef>
              <a:spcAft>
                <a:spcPts val="0"/>
              </a:spcAft>
              <a:buClr>
                <a:srgbClr val="FFFFFF"/>
              </a:buClr>
              <a:buSzPts val="2600"/>
              <a:buChar char="+"/>
            </a:pPr>
            <a:r>
              <a:rPr lang="en-US" sz="2600">
                <a:solidFill>
                  <a:srgbClr val="FFFFFF"/>
                </a:solidFill>
              </a:rPr>
              <a:t>Позволяет добавлять обязанности на лету.</a:t>
            </a:r>
            <a:endParaRPr sz="2600">
              <a:solidFill>
                <a:srgbClr val="FFFFFF"/>
              </a:solidFill>
            </a:endParaRPr>
          </a:p>
          <a:p>
            <a:pPr indent="-393700" lvl="0" marL="457200" rtl="0" algn="l">
              <a:spcBef>
                <a:spcPts val="0"/>
              </a:spcBef>
              <a:spcAft>
                <a:spcPts val="0"/>
              </a:spcAft>
              <a:buClr>
                <a:srgbClr val="FFFFFF"/>
              </a:buClr>
              <a:buSzPts val="2600"/>
              <a:buChar char="+"/>
            </a:pPr>
            <a:r>
              <a:rPr lang="en-US" sz="2600">
                <a:solidFill>
                  <a:srgbClr val="FFFFFF"/>
                </a:solidFill>
              </a:rPr>
              <a:t>Можно добавлять несколько новых обязанностей сразу.</a:t>
            </a:r>
            <a:endParaRPr sz="2600">
              <a:solidFill>
                <a:srgbClr val="FFFFFF"/>
              </a:solidFill>
            </a:endParaRPr>
          </a:p>
          <a:p>
            <a:pPr indent="-393700" lvl="0" marL="457200" rtl="0" algn="l">
              <a:spcBef>
                <a:spcPts val="0"/>
              </a:spcBef>
              <a:spcAft>
                <a:spcPts val="0"/>
              </a:spcAft>
              <a:buClr>
                <a:srgbClr val="FFFFFF"/>
              </a:buClr>
              <a:buSzPts val="2600"/>
              <a:buChar char="+"/>
            </a:pPr>
            <a:r>
              <a:rPr lang="en-US" sz="2600">
                <a:solidFill>
                  <a:srgbClr val="FFFFFF"/>
                </a:solidFill>
              </a:rPr>
              <a:t>Позволяет иметь несколько мелких объектов вместо одного объекта на все случаи жизни.</a:t>
            </a:r>
            <a:endParaRPr sz="2600">
              <a:solidFill>
                <a:srgbClr val="FFFFFF"/>
              </a:solidFill>
            </a:endParaRPr>
          </a:p>
          <a:p>
            <a:pPr indent="0" lvl="0" marL="0" rtl="0" algn="l">
              <a:spcBef>
                <a:spcPts val="0"/>
              </a:spcBef>
              <a:spcAft>
                <a:spcPts val="0"/>
              </a:spcAft>
              <a:buNone/>
            </a:pPr>
            <a:r>
              <a:t/>
            </a:r>
            <a:endParaRPr sz="2600">
              <a:solidFill>
                <a:srgbClr val="FFFFFF"/>
              </a:solidFill>
            </a:endParaRPr>
          </a:p>
          <a:p>
            <a:pPr indent="-393700" lvl="0" marL="457200" rtl="0" algn="l">
              <a:spcBef>
                <a:spcPts val="0"/>
              </a:spcBef>
              <a:spcAft>
                <a:spcPts val="0"/>
              </a:spcAft>
              <a:buClr>
                <a:srgbClr val="FFFFFF"/>
              </a:buClr>
              <a:buSzPts val="2600"/>
              <a:buChar char="-"/>
            </a:pPr>
            <a:r>
              <a:rPr lang="en-US" sz="2600">
                <a:solidFill>
                  <a:srgbClr val="FFFFFF"/>
                </a:solidFill>
              </a:rPr>
              <a:t>Трудно конфигурировать многократно обёрнутые объекты.</a:t>
            </a:r>
            <a:endParaRPr sz="2600">
              <a:solidFill>
                <a:srgbClr val="FFFFFF"/>
              </a:solidFill>
            </a:endParaRPr>
          </a:p>
          <a:p>
            <a:pPr indent="-393700" lvl="0" marL="457200" rtl="0" algn="l">
              <a:spcBef>
                <a:spcPts val="0"/>
              </a:spcBef>
              <a:spcAft>
                <a:spcPts val="0"/>
              </a:spcAft>
              <a:buClr>
                <a:srgbClr val="FFFFFF"/>
              </a:buClr>
              <a:buSzPts val="2600"/>
              <a:buChar char="-"/>
            </a:pPr>
            <a:r>
              <a:rPr lang="en-US" sz="2600">
                <a:solidFill>
                  <a:srgbClr val="FFFFFF"/>
                </a:solidFill>
              </a:rPr>
              <a:t>Обилие крошечных классов.</a:t>
            </a:r>
            <a:endParaRPr sz="2600">
              <a:solidFill>
                <a:srgbClr val="FFFFFF"/>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82" name="Shape 1582"/>
        <p:cNvGrpSpPr/>
        <p:nvPr/>
      </p:nvGrpSpPr>
      <p:grpSpPr>
        <a:xfrm>
          <a:off x="0" y="0"/>
          <a:ext cx="0" cy="0"/>
          <a:chOff x="0" y="0"/>
          <a:chExt cx="0" cy="0"/>
        </a:xfrm>
      </p:grpSpPr>
      <p:sp>
        <p:nvSpPr>
          <p:cNvPr id="1583" name="Google Shape;1583;p88"/>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1584" name="Google Shape;1584;p88"/>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1585" name="Google Shape;1585;p88"/>
          <p:cNvSpPr txBox="1"/>
          <p:nvPr/>
        </p:nvSpPr>
        <p:spPr>
          <a:xfrm>
            <a:off x="395287" y="409575"/>
            <a:ext cx="6030912" cy="12001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interface</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IHolidaySet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HashSet&lt;</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&gt; GetHolidays();</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
        <p:nvSpPr>
          <p:cNvPr id="1586" name="Google Shape;1586;p88"/>
          <p:cNvSpPr txBox="1"/>
          <p:nvPr/>
        </p:nvSpPr>
        <p:spPr>
          <a:xfrm>
            <a:off x="388937" y="1790700"/>
            <a:ext cx="7758112" cy="424656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Consolas"/>
              <a:buNone/>
            </a:pP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class</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BelHolidays</a:t>
            </a:r>
            <a:r>
              <a:rPr b="0" i="0" lang="en-US" sz="1800" u="none">
                <a:solidFill>
                  <a:srgbClr val="000000"/>
                </a:solidFill>
                <a:latin typeface="Consolas"/>
                <a:ea typeface="Consolas"/>
                <a:cs typeface="Consolas"/>
                <a:sym typeface="Consolas"/>
              </a:rPr>
              <a:t> : IHolidaySet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HashSet&lt;</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&gt; GetHolidays()</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return</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HashSet&lt;</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&gt;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A31515"/>
                </a:solidFill>
                <a:latin typeface="Consolas"/>
                <a:ea typeface="Consolas"/>
                <a:cs typeface="Consolas"/>
                <a:sym typeface="Consolas"/>
              </a:rPr>
              <a:t>"01.01.22"</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A31515"/>
                </a:solidFill>
                <a:latin typeface="Consolas"/>
                <a:ea typeface="Consolas"/>
                <a:cs typeface="Consolas"/>
                <a:sym typeface="Consolas"/>
              </a:rPr>
              <a:t>"07.01.22"</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A31515"/>
                </a:solidFill>
                <a:latin typeface="Consolas"/>
                <a:ea typeface="Consolas"/>
                <a:cs typeface="Consolas"/>
                <a:sym typeface="Consolas"/>
              </a:rPr>
              <a:t>"08.03.22"</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A31515"/>
                </a:solidFill>
                <a:latin typeface="Consolas"/>
                <a:ea typeface="Consolas"/>
                <a:cs typeface="Consolas"/>
                <a:sym typeface="Consolas"/>
              </a:rPr>
              <a:t>"01.05.22"</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A31515"/>
                </a:solidFill>
                <a:latin typeface="Consolas"/>
                <a:ea typeface="Consolas"/>
                <a:cs typeface="Consolas"/>
                <a:sym typeface="Consolas"/>
              </a:rPr>
              <a:t>"09.05.22"</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A31515"/>
                </a:solidFill>
                <a:latin typeface="Consolas"/>
                <a:ea typeface="Consolas"/>
                <a:cs typeface="Consolas"/>
                <a:sym typeface="Consolas"/>
              </a:rPr>
              <a:t>“25.12.23"</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90" name="Shape 1590"/>
        <p:cNvGrpSpPr/>
        <p:nvPr/>
      </p:nvGrpSpPr>
      <p:grpSpPr>
        <a:xfrm>
          <a:off x="0" y="0"/>
          <a:ext cx="0" cy="0"/>
          <a:chOff x="0" y="0"/>
          <a:chExt cx="0" cy="0"/>
        </a:xfrm>
      </p:grpSpPr>
      <p:sp>
        <p:nvSpPr>
          <p:cNvPr id="1591" name="Google Shape;1591;p89"/>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1592" name="Google Shape;1592;p89"/>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1593" name="Google Shape;1593;p89"/>
          <p:cNvSpPr txBox="1"/>
          <p:nvPr/>
        </p:nvSpPr>
        <p:spPr>
          <a:xfrm>
            <a:off x="468312" y="466725"/>
            <a:ext cx="6965950" cy="56324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Consolas"/>
              <a:buNone/>
            </a:pP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class</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USAHolidays</a:t>
            </a:r>
            <a:r>
              <a:rPr b="0" i="0" lang="en-US" sz="1800" u="none">
                <a:solidFill>
                  <a:srgbClr val="000000"/>
                </a:solidFill>
                <a:latin typeface="Consolas"/>
                <a:ea typeface="Consolas"/>
                <a:cs typeface="Consolas"/>
                <a:sym typeface="Consolas"/>
              </a:rPr>
              <a:t> : IHolidaySet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HashSet&lt;</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&gt; GetHolidays()</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return</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HashSet&lt;</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&gt;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A31515"/>
                </a:solidFill>
                <a:latin typeface="Consolas"/>
                <a:ea typeface="Consolas"/>
                <a:cs typeface="Consolas"/>
                <a:sym typeface="Consolas"/>
              </a:rPr>
              <a:t>"01.01.22"</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A31515"/>
                </a:solidFill>
                <a:latin typeface="Consolas"/>
                <a:ea typeface="Consolas"/>
                <a:cs typeface="Consolas"/>
                <a:sym typeface="Consolas"/>
              </a:rPr>
              <a:t>"02.01.22"</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A31515"/>
                </a:solidFill>
                <a:latin typeface="Consolas"/>
                <a:ea typeface="Consolas"/>
                <a:cs typeface="Consolas"/>
                <a:sym typeface="Consolas"/>
              </a:rPr>
              <a:t>"16.01.22"</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A31515"/>
                </a:solidFill>
                <a:latin typeface="Consolas"/>
                <a:ea typeface="Consolas"/>
                <a:cs typeface="Consolas"/>
                <a:sym typeface="Consolas"/>
              </a:rPr>
              <a:t>"20.02.22"</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A31515"/>
                </a:solidFill>
                <a:latin typeface="Consolas"/>
                <a:ea typeface="Consolas"/>
                <a:cs typeface="Consolas"/>
                <a:sym typeface="Consolas"/>
              </a:rPr>
              <a:t>"29.05.22"</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A31515"/>
                </a:solidFill>
                <a:latin typeface="Consolas"/>
                <a:ea typeface="Consolas"/>
                <a:cs typeface="Consolas"/>
                <a:sym typeface="Consolas"/>
              </a:rPr>
              <a:t>"04.07.22"</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A31515"/>
                </a:solidFill>
                <a:latin typeface="Consolas"/>
                <a:ea typeface="Consolas"/>
                <a:cs typeface="Consolas"/>
                <a:sym typeface="Consolas"/>
              </a:rPr>
              <a:t>"04.09.22"</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A31515"/>
                </a:solidFill>
                <a:latin typeface="Consolas"/>
                <a:ea typeface="Consolas"/>
                <a:cs typeface="Consolas"/>
                <a:sym typeface="Consolas"/>
              </a:rPr>
              <a:t>"09.10.22"</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A31515"/>
                </a:solidFill>
                <a:latin typeface="Consolas"/>
                <a:ea typeface="Consolas"/>
                <a:cs typeface="Consolas"/>
                <a:sym typeface="Consolas"/>
              </a:rPr>
              <a:t>"11.11.22"</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A31515"/>
                </a:solidFill>
                <a:latin typeface="Consolas"/>
                <a:ea typeface="Consolas"/>
                <a:cs typeface="Consolas"/>
                <a:sym typeface="Consolas"/>
              </a:rPr>
              <a:t>"23.11.22"</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A31515"/>
                </a:solidFill>
                <a:latin typeface="Consolas"/>
                <a:ea typeface="Consolas"/>
                <a:cs typeface="Consolas"/>
                <a:sym typeface="Consolas"/>
              </a:rPr>
              <a:t>"25.12.22"</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97" name="Shape 1597"/>
        <p:cNvGrpSpPr/>
        <p:nvPr/>
      </p:nvGrpSpPr>
      <p:grpSpPr>
        <a:xfrm>
          <a:off x="0" y="0"/>
          <a:ext cx="0" cy="0"/>
          <a:chOff x="0" y="0"/>
          <a:chExt cx="0" cy="0"/>
        </a:xfrm>
      </p:grpSpPr>
      <p:sp>
        <p:nvSpPr>
          <p:cNvPr id="1598" name="Google Shape;1598;p90"/>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1599" name="Google Shape;1599;p90"/>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1600" name="Google Shape;1600;p90"/>
          <p:cNvSpPr txBox="1"/>
          <p:nvPr/>
        </p:nvSpPr>
        <p:spPr>
          <a:xfrm>
            <a:off x="158750" y="620712"/>
            <a:ext cx="8983662" cy="39703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Consolas"/>
              <a:buNone/>
            </a:pP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class</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Client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private</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readonly</a:t>
            </a:r>
            <a:r>
              <a:rPr b="0" i="0" lang="en-US" sz="1800" u="none">
                <a:solidFill>
                  <a:srgbClr val="000000"/>
                </a:solidFill>
                <a:latin typeface="Consolas"/>
                <a:ea typeface="Consolas"/>
                <a:cs typeface="Consolas"/>
                <a:sym typeface="Consolas"/>
              </a:rPr>
              <a:t> IHolidaySet _holidaySetStrategy;</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Client(IHolidaySet strategy)</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_holidaySetStrategy = strategy;</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bool</a:t>
            </a:r>
            <a:r>
              <a:rPr b="0" i="0" lang="en-US" sz="1800" u="none">
                <a:solidFill>
                  <a:srgbClr val="000000"/>
                </a:solidFill>
                <a:latin typeface="Consolas"/>
                <a:ea typeface="Consolas"/>
                <a:cs typeface="Consolas"/>
                <a:sym typeface="Consolas"/>
              </a:rPr>
              <a:t> CheckForHoliday(</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 date)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return</a:t>
            </a:r>
            <a:r>
              <a:rPr b="0" i="0" lang="en-US" sz="1800" u="none">
                <a:solidFill>
                  <a:srgbClr val="000000"/>
                </a:solidFill>
                <a:latin typeface="Consolas"/>
                <a:ea typeface="Consolas"/>
                <a:cs typeface="Consolas"/>
                <a:sym typeface="Consolas"/>
              </a:rPr>
              <a:t> _holidaySetStrategy.GetHolidays().Contains(date);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
        <p:nvSpPr>
          <p:cNvPr id="1601" name="Google Shape;1601;p90"/>
          <p:cNvSpPr txBox="1"/>
          <p:nvPr/>
        </p:nvSpPr>
        <p:spPr>
          <a:xfrm>
            <a:off x="301625" y="5127625"/>
            <a:ext cx="9094787" cy="9239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var</a:t>
            </a:r>
            <a:r>
              <a:rPr b="0" i="0" lang="en-US" sz="1800" u="none">
                <a:solidFill>
                  <a:srgbClr val="000000"/>
                </a:solidFill>
                <a:latin typeface="Consolas"/>
                <a:ea typeface="Consolas"/>
                <a:cs typeface="Consolas"/>
                <a:sym typeface="Consolas"/>
              </a:rPr>
              <a:t> client =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Client(</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USAHolidays());</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var</a:t>
            </a:r>
            <a:r>
              <a:rPr b="0" i="0" lang="en-US" sz="1800" u="none">
                <a:solidFill>
                  <a:srgbClr val="000000"/>
                </a:solidFill>
                <a:latin typeface="Consolas"/>
                <a:ea typeface="Consolas"/>
                <a:cs typeface="Consolas"/>
                <a:sym typeface="Consolas"/>
              </a:rPr>
              <a:t> result = client.CheckForHoliday(</a:t>
            </a:r>
            <a:r>
              <a:rPr b="0" i="0" lang="en-US" sz="1800" u="none">
                <a:solidFill>
                  <a:srgbClr val="A31515"/>
                </a:solidFill>
                <a:latin typeface="Consolas"/>
                <a:ea typeface="Consolas"/>
                <a:cs typeface="Consolas"/>
                <a:sym typeface="Consolas"/>
              </a:rPr>
              <a:t>"05.03.22"</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WriteLine(result);</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06" name="Shape 1606"/>
        <p:cNvGrpSpPr/>
        <p:nvPr/>
      </p:nvGrpSpPr>
      <p:grpSpPr>
        <a:xfrm>
          <a:off x="0" y="0"/>
          <a:ext cx="0" cy="0"/>
          <a:chOff x="0" y="0"/>
          <a:chExt cx="0" cy="0"/>
        </a:xfrm>
      </p:grpSpPr>
      <p:sp>
        <p:nvSpPr>
          <p:cNvPr id="1607" name="Google Shape;1607;p91"/>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ahoma"/>
              <a:buNone/>
            </a:pPr>
            <a:r>
              <a:rPr b="0" i="0" lang="en-US" sz="4400" u="none">
                <a:solidFill>
                  <a:schemeClr val="lt2"/>
                </a:solidFill>
                <a:latin typeface="Tahoma"/>
                <a:ea typeface="Tahoma"/>
                <a:cs typeface="Tahoma"/>
                <a:sym typeface="Tahoma"/>
              </a:rPr>
              <a:t>Как программисты хлеб пекли</a:t>
            </a:r>
            <a:endParaRPr/>
          </a:p>
        </p:txBody>
      </p:sp>
      <p:sp>
        <p:nvSpPr>
          <p:cNvPr id="1608" name="Google Shape;1608;p91"/>
          <p:cNvSpPr txBox="1"/>
          <p:nvPr>
            <p:ph idx="1" type="body"/>
          </p:nvPr>
        </p:nvSpPr>
        <p:spPr>
          <a:xfrm>
            <a:off x="301625" y="1371600"/>
            <a:ext cx="8540700" cy="4499100"/>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pic>
        <p:nvPicPr>
          <p:cNvPr id="1609" name="Google Shape;1609;p91"/>
          <p:cNvPicPr preferRelativeResize="0"/>
          <p:nvPr/>
        </p:nvPicPr>
        <p:blipFill rotWithShape="1">
          <a:blip r:embed="rId3">
            <a:alphaModFix/>
          </a:blip>
          <a:srcRect b="0" l="0" r="0" t="0"/>
          <a:stretch/>
        </p:blipFill>
        <p:spPr>
          <a:xfrm>
            <a:off x="0" y="2749550"/>
            <a:ext cx="8770937" cy="2200275"/>
          </a:xfrm>
          <a:prstGeom prst="rect">
            <a:avLst/>
          </a:prstGeom>
          <a:noFill/>
          <a:ln>
            <a:noFill/>
          </a:ln>
        </p:spPr>
      </p:pic>
      <p:pic>
        <p:nvPicPr>
          <p:cNvPr descr="https://habrastorage.org/storage2/11f/0c7/dce/11f0c7dce9b4227ae51ec7d6a7531064.jpg" id="1610" name="Google Shape;1610;p91"/>
          <p:cNvPicPr preferRelativeResize="0"/>
          <p:nvPr/>
        </p:nvPicPr>
        <p:blipFill rotWithShape="1">
          <a:blip r:embed="rId4">
            <a:alphaModFix/>
          </a:blip>
          <a:srcRect b="0" l="0" r="0" t="0"/>
          <a:stretch/>
        </p:blipFill>
        <p:spPr>
          <a:xfrm>
            <a:off x="3419475" y="4875212"/>
            <a:ext cx="2176462" cy="2373312"/>
          </a:xfrm>
          <a:prstGeom prst="rect">
            <a:avLst/>
          </a:prstGeom>
          <a:noFill/>
          <a:ln>
            <a:noFill/>
          </a:ln>
        </p:spPr>
      </p:pic>
      <p:sp>
        <p:nvSpPr>
          <p:cNvPr id="1611" name="Google Shape;1611;p91"/>
          <p:cNvSpPr txBox="1"/>
          <p:nvPr/>
        </p:nvSpPr>
        <p:spPr>
          <a:xfrm>
            <a:off x="4270375" y="1254125"/>
            <a:ext cx="4500562" cy="14763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22222"/>
              </a:buClr>
              <a:buSzPts val="1800"/>
              <a:buFont typeface="Arial"/>
              <a:buNone/>
            </a:pPr>
            <a:r>
              <a:rPr b="1" i="0" lang="en-US" sz="1800" u="none">
                <a:solidFill>
                  <a:srgbClr val="222222"/>
                </a:solidFill>
                <a:latin typeface="Arial"/>
                <a:ea typeface="Arial"/>
                <a:cs typeface="Arial"/>
                <a:sym typeface="Arial"/>
              </a:rPr>
              <a:t>KISS</a:t>
            </a:r>
            <a:r>
              <a:rPr b="0" i="0" lang="en-US" sz="1800" u="none">
                <a:solidFill>
                  <a:srgbClr val="222222"/>
                </a:solidFill>
                <a:latin typeface="Arial"/>
                <a:ea typeface="Arial"/>
                <a:cs typeface="Arial"/>
                <a:sym typeface="Arial"/>
              </a:rPr>
              <a:t> ( </a:t>
            </a:r>
            <a:r>
              <a:rPr b="0" i="0" lang="en-US" sz="1800" u="none">
                <a:solidFill>
                  <a:srgbClr val="0B0080"/>
                </a:solidFill>
                <a:latin typeface="Arial"/>
                <a:ea typeface="Arial"/>
                <a:cs typeface="Arial"/>
                <a:sym typeface="Arial"/>
              </a:rPr>
              <a:t> </a:t>
            </a:r>
            <a:r>
              <a:rPr b="0" i="0" lang="en-US" sz="1800" u="none">
                <a:solidFill>
                  <a:srgbClr val="222222"/>
                </a:solidFill>
                <a:latin typeface="Arial"/>
                <a:ea typeface="Arial"/>
                <a:cs typeface="Arial"/>
                <a:sym typeface="Arial"/>
              </a:rPr>
              <a:t>«</a:t>
            </a:r>
            <a:r>
              <a:rPr b="1" i="0" lang="en-US" sz="1800" u="none">
                <a:solidFill>
                  <a:srgbClr val="222222"/>
                </a:solidFill>
                <a:latin typeface="Arial"/>
                <a:ea typeface="Arial"/>
                <a:cs typeface="Arial"/>
                <a:sym typeface="Arial"/>
              </a:rPr>
              <a:t>Keep it simple, stupid</a:t>
            </a:r>
            <a:r>
              <a:rPr b="0" i="0" lang="en-US" sz="1800" u="none">
                <a:solidFill>
                  <a:srgbClr val="222222"/>
                </a:solidFill>
                <a:latin typeface="Arial"/>
                <a:ea typeface="Arial"/>
                <a:cs typeface="Arial"/>
                <a:sym typeface="Arial"/>
              </a:rPr>
              <a:t>») — принцип проектирования, утверждает, что большинство систем работают лучше всего, если они остаются простыми, а не усложняются. </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16" name="Shape 1616"/>
        <p:cNvGrpSpPr/>
        <p:nvPr/>
      </p:nvGrpSpPr>
      <p:grpSpPr>
        <a:xfrm>
          <a:off x="0" y="0"/>
          <a:ext cx="0" cy="0"/>
          <a:chOff x="0" y="0"/>
          <a:chExt cx="0" cy="0"/>
        </a:xfrm>
      </p:grpSpPr>
      <p:sp>
        <p:nvSpPr>
          <p:cNvPr id="1617" name="Google Shape;1617;p92"/>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1618" name="Google Shape;1618;p92"/>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pic>
        <p:nvPicPr>
          <p:cNvPr id="1619" name="Google Shape;1619;p92"/>
          <p:cNvPicPr preferRelativeResize="0"/>
          <p:nvPr/>
        </p:nvPicPr>
        <p:blipFill rotWithShape="1">
          <a:blip r:embed="rId3">
            <a:alphaModFix/>
          </a:blip>
          <a:srcRect b="0" l="0" r="0" t="0"/>
          <a:stretch/>
        </p:blipFill>
        <p:spPr>
          <a:xfrm>
            <a:off x="446087" y="1600200"/>
            <a:ext cx="8251825" cy="2089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g6746716e8bef0383_13"/>
          <p:cNvPicPr preferRelativeResize="0"/>
          <p:nvPr/>
        </p:nvPicPr>
        <p:blipFill>
          <a:blip r:embed="rId3">
            <a:alphaModFix/>
          </a:blip>
          <a:stretch>
            <a:fillRect/>
          </a:stretch>
        </p:blipFill>
        <p:spPr>
          <a:xfrm>
            <a:off x="0" y="0"/>
            <a:ext cx="5269690" cy="6858000"/>
          </a:xfrm>
          <a:prstGeom prst="rect">
            <a:avLst/>
          </a:prstGeom>
          <a:noFill/>
          <a:ln>
            <a:noFill/>
          </a:ln>
        </p:spPr>
      </p:pic>
      <p:pic>
        <p:nvPicPr>
          <p:cNvPr id="507" name="Google Shape;507;g6746716e8bef0383_13"/>
          <p:cNvPicPr preferRelativeResize="0"/>
          <p:nvPr/>
        </p:nvPicPr>
        <p:blipFill>
          <a:blip r:embed="rId4">
            <a:alphaModFix/>
          </a:blip>
          <a:stretch>
            <a:fillRect/>
          </a:stretch>
        </p:blipFill>
        <p:spPr>
          <a:xfrm>
            <a:off x="5101600" y="0"/>
            <a:ext cx="3978409" cy="6857999"/>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24" name="Shape 1624"/>
        <p:cNvGrpSpPr/>
        <p:nvPr/>
      </p:nvGrpSpPr>
      <p:grpSpPr>
        <a:xfrm>
          <a:off x="0" y="0"/>
          <a:ext cx="0" cy="0"/>
          <a:chOff x="0" y="0"/>
          <a:chExt cx="0" cy="0"/>
        </a:xfrm>
      </p:grpSpPr>
      <p:sp>
        <p:nvSpPr>
          <p:cNvPr id="1625" name="Google Shape;1625;p93"/>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1626" name="Google Shape;1626;p93"/>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pic>
        <p:nvPicPr>
          <p:cNvPr id="1627" name="Google Shape;1627;p93"/>
          <p:cNvPicPr preferRelativeResize="0"/>
          <p:nvPr/>
        </p:nvPicPr>
        <p:blipFill rotWithShape="1">
          <a:blip r:embed="rId3">
            <a:alphaModFix/>
          </a:blip>
          <a:srcRect b="0" l="0" r="0" t="0"/>
          <a:stretch/>
        </p:blipFill>
        <p:spPr>
          <a:xfrm>
            <a:off x="585787" y="1847850"/>
            <a:ext cx="7972425" cy="31623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32" name="Shape 1632"/>
        <p:cNvGrpSpPr/>
        <p:nvPr/>
      </p:nvGrpSpPr>
      <p:grpSpPr>
        <a:xfrm>
          <a:off x="0" y="0"/>
          <a:ext cx="0" cy="0"/>
          <a:chOff x="0" y="0"/>
          <a:chExt cx="0" cy="0"/>
        </a:xfrm>
      </p:grpSpPr>
      <p:sp>
        <p:nvSpPr>
          <p:cNvPr id="1633" name="Google Shape;1633;p94"/>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1634" name="Google Shape;1634;p94"/>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pic>
        <p:nvPicPr>
          <p:cNvPr id="1635" name="Google Shape;1635;p94"/>
          <p:cNvPicPr preferRelativeResize="0"/>
          <p:nvPr/>
        </p:nvPicPr>
        <p:blipFill rotWithShape="1">
          <a:blip r:embed="rId3">
            <a:alphaModFix/>
          </a:blip>
          <a:srcRect b="0" l="0" r="0" t="0"/>
          <a:stretch/>
        </p:blipFill>
        <p:spPr>
          <a:xfrm>
            <a:off x="-46037" y="822325"/>
            <a:ext cx="9236075" cy="4110037"/>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40" name="Shape 1640"/>
        <p:cNvGrpSpPr/>
        <p:nvPr/>
      </p:nvGrpSpPr>
      <p:grpSpPr>
        <a:xfrm>
          <a:off x="0" y="0"/>
          <a:ext cx="0" cy="0"/>
          <a:chOff x="0" y="0"/>
          <a:chExt cx="0" cy="0"/>
        </a:xfrm>
      </p:grpSpPr>
      <p:sp>
        <p:nvSpPr>
          <p:cNvPr id="1641" name="Google Shape;1641;p95"/>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1642" name="Google Shape;1642;p95"/>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pic>
        <p:nvPicPr>
          <p:cNvPr id="1643" name="Google Shape;1643;p95"/>
          <p:cNvPicPr preferRelativeResize="0"/>
          <p:nvPr/>
        </p:nvPicPr>
        <p:blipFill rotWithShape="1">
          <a:blip r:embed="rId3">
            <a:alphaModFix/>
          </a:blip>
          <a:srcRect b="0" l="0" r="0" t="0"/>
          <a:stretch/>
        </p:blipFill>
        <p:spPr>
          <a:xfrm>
            <a:off x="76200" y="404812"/>
            <a:ext cx="9067800" cy="5694362"/>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48" name="Shape 1648"/>
        <p:cNvGrpSpPr/>
        <p:nvPr/>
      </p:nvGrpSpPr>
      <p:grpSpPr>
        <a:xfrm>
          <a:off x="0" y="0"/>
          <a:ext cx="0" cy="0"/>
          <a:chOff x="0" y="0"/>
          <a:chExt cx="0" cy="0"/>
        </a:xfrm>
      </p:grpSpPr>
      <p:sp>
        <p:nvSpPr>
          <p:cNvPr id="1649" name="Google Shape;1649;p96"/>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1650" name="Google Shape;1650;p96"/>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pic>
        <p:nvPicPr>
          <p:cNvPr id="1651" name="Google Shape;1651;p96"/>
          <p:cNvPicPr preferRelativeResize="0"/>
          <p:nvPr/>
        </p:nvPicPr>
        <p:blipFill rotWithShape="1">
          <a:blip r:embed="rId3">
            <a:alphaModFix/>
          </a:blip>
          <a:srcRect b="0" l="0" r="0" t="0"/>
          <a:stretch/>
        </p:blipFill>
        <p:spPr>
          <a:xfrm>
            <a:off x="365125" y="620712"/>
            <a:ext cx="8477250" cy="5748337"/>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56" name="Shape 1656"/>
        <p:cNvGrpSpPr/>
        <p:nvPr/>
      </p:nvGrpSpPr>
      <p:grpSpPr>
        <a:xfrm>
          <a:off x="0" y="0"/>
          <a:ext cx="0" cy="0"/>
          <a:chOff x="0" y="0"/>
          <a:chExt cx="0" cy="0"/>
        </a:xfrm>
      </p:grpSpPr>
      <p:sp>
        <p:nvSpPr>
          <p:cNvPr id="1657" name="Google Shape;1657;p97"/>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1658" name="Google Shape;1658;p97"/>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pic>
        <p:nvPicPr>
          <p:cNvPr id="1659" name="Google Shape;1659;p97"/>
          <p:cNvPicPr preferRelativeResize="0"/>
          <p:nvPr/>
        </p:nvPicPr>
        <p:blipFill rotWithShape="1">
          <a:blip r:embed="rId3">
            <a:alphaModFix/>
          </a:blip>
          <a:srcRect b="0" l="0" r="0" t="0"/>
          <a:stretch/>
        </p:blipFill>
        <p:spPr>
          <a:xfrm>
            <a:off x="301625" y="0"/>
            <a:ext cx="8493125" cy="656431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g6746716e8bef0383_17"/>
          <p:cNvPicPr preferRelativeResize="0"/>
          <p:nvPr/>
        </p:nvPicPr>
        <p:blipFill>
          <a:blip r:embed="rId3">
            <a:alphaModFix/>
          </a:blip>
          <a:stretch>
            <a:fillRect/>
          </a:stretch>
        </p:blipFill>
        <p:spPr>
          <a:xfrm>
            <a:off x="0" y="0"/>
            <a:ext cx="5600705" cy="4361025"/>
          </a:xfrm>
          <a:prstGeom prst="rect">
            <a:avLst/>
          </a:prstGeom>
          <a:noFill/>
          <a:ln>
            <a:noFill/>
          </a:ln>
        </p:spPr>
      </p:pic>
      <p:pic>
        <p:nvPicPr>
          <p:cNvPr id="514" name="Google Shape;514;g6746716e8bef0383_17"/>
          <p:cNvPicPr preferRelativeResize="0"/>
          <p:nvPr/>
        </p:nvPicPr>
        <p:blipFill>
          <a:blip r:embed="rId4">
            <a:alphaModFix/>
          </a:blip>
          <a:stretch>
            <a:fillRect/>
          </a:stretch>
        </p:blipFill>
        <p:spPr>
          <a:xfrm>
            <a:off x="3978275" y="2496975"/>
            <a:ext cx="5165725" cy="4361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8" name="Shape 518"/>
        <p:cNvGrpSpPr/>
        <p:nvPr/>
      </p:nvGrpSpPr>
      <p:grpSpPr>
        <a:xfrm>
          <a:off x="0" y="0"/>
          <a:ext cx="0" cy="0"/>
          <a:chOff x="0" y="0"/>
          <a:chExt cx="0" cy="0"/>
        </a:xfrm>
      </p:grpSpPr>
      <p:sp>
        <p:nvSpPr>
          <p:cNvPr id="519" name="Google Shape;519;p8"/>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520" name="Google Shape;520;p8"/>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521" name="Google Shape;521;p8"/>
          <p:cNvSpPr txBox="1"/>
          <p:nvPr/>
        </p:nvSpPr>
        <p:spPr>
          <a:xfrm>
            <a:off x="107950" y="115887"/>
            <a:ext cx="8734425" cy="25860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abstract</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class</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Approver</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protected</a:t>
            </a:r>
            <a:r>
              <a:rPr b="0" i="0" lang="en-US" sz="1800" u="none">
                <a:solidFill>
                  <a:srgbClr val="000000"/>
                </a:solidFill>
                <a:latin typeface="Consolas"/>
                <a:ea typeface="Consolas"/>
                <a:cs typeface="Consolas"/>
                <a:sym typeface="Consolas"/>
              </a:rPr>
              <a:t> Approver Successor;</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SetSuccessor(Approver successor)</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Successor = successor;</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abstract</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ProcessRequest(Purchase purchase);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
        <p:nvSpPr>
          <p:cNvPr id="522" name="Google Shape;522;p8"/>
          <p:cNvSpPr txBox="1"/>
          <p:nvPr/>
        </p:nvSpPr>
        <p:spPr>
          <a:xfrm>
            <a:off x="107950" y="2887662"/>
            <a:ext cx="8734425" cy="36941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Consolas"/>
              <a:buNone/>
            </a:pP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class</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Purchase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int</a:t>
            </a:r>
            <a:r>
              <a:rPr b="0" i="0" lang="en-US" sz="1800" u="none">
                <a:solidFill>
                  <a:srgbClr val="000000"/>
                </a:solidFill>
                <a:latin typeface="Consolas"/>
                <a:ea typeface="Consolas"/>
                <a:cs typeface="Consolas"/>
                <a:sym typeface="Consolas"/>
              </a:rPr>
              <a:t> Number { </a:t>
            </a:r>
            <a:r>
              <a:rPr b="0" i="0" lang="en-US" sz="1800" u="none">
                <a:solidFill>
                  <a:srgbClr val="0000FF"/>
                </a:solidFill>
                <a:latin typeface="Consolas"/>
                <a:ea typeface="Consolas"/>
                <a:cs typeface="Consolas"/>
                <a:sym typeface="Consolas"/>
              </a:rPr>
              <a:t>get</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set</a:t>
            </a: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double</a:t>
            </a:r>
            <a:r>
              <a:rPr b="0" i="0" lang="en-US" sz="1800" u="none">
                <a:solidFill>
                  <a:srgbClr val="000000"/>
                </a:solidFill>
                <a:latin typeface="Consolas"/>
                <a:ea typeface="Consolas"/>
                <a:cs typeface="Consolas"/>
                <a:sym typeface="Consolas"/>
              </a:rPr>
              <a:t> Amount { </a:t>
            </a:r>
            <a:r>
              <a:rPr b="0" i="0" lang="en-US" sz="1800" u="none">
                <a:solidFill>
                  <a:srgbClr val="0000FF"/>
                </a:solidFill>
                <a:latin typeface="Consolas"/>
                <a:ea typeface="Consolas"/>
                <a:cs typeface="Consolas"/>
                <a:sym typeface="Consolas"/>
              </a:rPr>
              <a:t>get</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set</a:t>
            </a: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 Purpose { </a:t>
            </a:r>
            <a:r>
              <a:rPr b="0" i="0" lang="en-US" sz="1800" u="none">
                <a:solidFill>
                  <a:srgbClr val="0000FF"/>
                </a:solidFill>
                <a:latin typeface="Consolas"/>
                <a:ea typeface="Consolas"/>
                <a:cs typeface="Consolas"/>
                <a:sym typeface="Consolas"/>
              </a:rPr>
              <a:t>get</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set</a:t>
            </a: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Purchase(</a:t>
            </a:r>
            <a:r>
              <a:rPr b="0" i="0" lang="en-US" sz="1800" u="none">
                <a:solidFill>
                  <a:srgbClr val="0000FF"/>
                </a:solidFill>
                <a:latin typeface="Consolas"/>
                <a:ea typeface="Consolas"/>
                <a:cs typeface="Consolas"/>
                <a:sym typeface="Consolas"/>
              </a:rPr>
              <a:t>int</a:t>
            </a:r>
            <a:r>
              <a:rPr b="0" i="0" lang="en-US" sz="1800" u="none">
                <a:solidFill>
                  <a:srgbClr val="000000"/>
                </a:solidFill>
                <a:latin typeface="Consolas"/>
                <a:ea typeface="Consolas"/>
                <a:cs typeface="Consolas"/>
                <a:sym typeface="Consolas"/>
              </a:rPr>
              <a:t> number, </a:t>
            </a:r>
            <a:r>
              <a:rPr b="0" i="0" lang="en-US" sz="1800" u="none">
                <a:solidFill>
                  <a:srgbClr val="0000FF"/>
                </a:solidFill>
                <a:latin typeface="Consolas"/>
                <a:ea typeface="Consolas"/>
                <a:cs typeface="Consolas"/>
                <a:sym typeface="Consolas"/>
              </a:rPr>
              <a:t>double</a:t>
            </a:r>
            <a:r>
              <a:rPr b="0" i="0" lang="en-US" sz="1800" u="none">
                <a:solidFill>
                  <a:srgbClr val="000000"/>
                </a:solidFill>
                <a:latin typeface="Consolas"/>
                <a:ea typeface="Consolas"/>
                <a:cs typeface="Consolas"/>
                <a:sym typeface="Consolas"/>
              </a:rPr>
              <a:t> amount, </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 purpose)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Number = number;</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Amount = amount;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Purpose = purpose;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6" name="Shape 526"/>
        <p:cNvGrpSpPr/>
        <p:nvPr/>
      </p:nvGrpSpPr>
      <p:grpSpPr>
        <a:xfrm>
          <a:off x="0" y="0"/>
          <a:ext cx="0" cy="0"/>
          <a:chOff x="0" y="0"/>
          <a:chExt cx="0" cy="0"/>
        </a:xfrm>
      </p:grpSpPr>
      <p:sp>
        <p:nvSpPr>
          <p:cNvPr id="527" name="Google Shape;527;p9"/>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528" name="Google Shape;528;p9"/>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529" name="Google Shape;529;p9"/>
          <p:cNvSpPr txBox="1"/>
          <p:nvPr/>
        </p:nvSpPr>
        <p:spPr>
          <a:xfrm>
            <a:off x="204787" y="692150"/>
            <a:ext cx="8734425" cy="42481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Consolas"/>
              <a:buNone/>
            </a:pP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class</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Director</a:t>
            </a:r>
            <a:r>
              <a:rPr b="0" i="0" lang="en-US" sz="1800" u="none">
                <a:solidFill>
                  <a:srgbClr val="000000"/>
                </a:solidFill>
                <a:latin typeface="Consolas"/>
                <a:ea typeface="Consolas"/>
                <a:cs typeface="Consolas"/>
                <a:sym typeface="Consolas"/>
              </a:rPr>
              <a:t> : Approver</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override</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ProcessRequest(Purchase purchase)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if</a:t>
            </a:r>
            <a:r>
              <a:rPr b="0" i="0" lang="en-US" sz="1800" u="none">
                <a:solidFill>
                  <a:srgbClr val="000000"/>
                </a:solidFill>
                <a:latin typeface="Consolas"/>
                <a:ea typeface="Consolas"/>
                <a:cs typeface="Consolas"/>
                <a:sym typeface="Consolas"/>
              </a:rPr>
              <a:t> (purchase.Amount &lt; 10000.0)</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WriteLine(</a:t>
            </a:r>
            <a:r>
              <a:rPr b="0" i="0" lang="en-US" sz="1800" u="none">
                <a:solidFill>
                  <a:srgbClr val="A31515"/>
                </a:solidFill>
                <a:latin typeface="Consolas"/>
                <a:ea typeface="Consolas"/>
                <a:cs typeface="Consolas"/>
                <a:sym typeface="Consolas"/>
              </a:rPr>
              <a:t>$"</a:t>
            </a:r>
            <a:r>
              <a:rPr b="0" i="0" lang="en-US" sz="1800" u="none">
                <a:solidFill>
                  <a:srgbClr val="000000"/>
                </a:solidFill>
                <a:latin typeface="Consolas"/>
                <a:ea typeface="Consolas"/>
                <a:cs typeface="Consolas"/>
                <a:sym typeface="Consolas"/>
              </a:rPr>
              <a:t>{GetType().Name}</a:t>
            </a:r>
            <a:r>
              <a:rPr b="0" i="0" lang="en-US" sz="1800" u="none">
                <a:solidFill>
                  <a:srgbClr val="A31515"/>
                </a:solidFill>
                <a:latin typeface="Consolas"/>
                <a:ea typeface="Consolas"/>
                <a:cs typeface="Consolas"/>
                <a:sym typeface="Consolas"/>
              </a:rPr>
              <a:t> approved request# </a:t>
            </a:r>
            <a:r>
              <a:rPr b="0" i="0" lang="en-US" sz="1800" u="none">
                <a:solidFill>
                  <a:srgbClr val="000000"/>
                </a:solidFill>
                <a:latin typeface="Consolas"/>
                <a:ea typeface="Consolas"/>
                <a:cs typeface="Consolas"/>
                <a:sym typeface="Consolas"/>
              </a:rPr>
              <a:t>{purchase.Number}</a:t>
            </a:r>
            <a:r>
              <a:rPr b="0" i="0" lang="en-US" sz="1800" u="none">
                <a:solidFill>
                  <a:srgbClr val="A31515"/>
                </a:solidFill>
                <a:latin typeface="Consolas"/>
                <a:ea typeface="Consolas"/>
                <a:cs typeface="Consolas"/>
                <a:sym typeface="Consolas"/>
              </a:rPr>
              <a:t>"</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else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Successor?.ProcessRequest(purchase);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pic>
        <p:nvPicPr>
          <p:cNvPr id="402" name="Google Shape;402;p2"/>
          <p:cNvPicPr preferRelativeResize="0"/>
          <p:nvPr>
            <p:ph idx="1" type="body"/>
          </p:nvPr>
        </p:nvPicPr>
        <p:blipFill rotWithShape="1">
          <a:blip r:embed="rId3">
            <a:alphaModFix/>
          </a:blip>
          <a:srcRect b="0" l="0" r="0" t="0"/>
          <a:stretch/>
        </p:blipFill>
        <p:spPr>
          <a:xfrm>
            <a:off x="360362" y="401637"/>
            <a:ext cx="8539162" cy="5969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3" name="Shape 533"/>
        <p:cNvGrpSpPr/>
        <p:nvPr/>
      </p:nvGrpSpPr>
      <p:grpSpPr>
        <a:xfrm>
          <a:off x="0" y="0"/>
          <a:ext cx="0" cy="0"/>
          <a:chOff x="0" y="0"/>
          <a:chExt cx="0" cy="0"/>
        </a:xfrm>
      </p:grpSpPr>
      <p:sp>
        <p:nvSpPr>
          <p:cNvPr id="534" name="Google Shape;534;p10"/>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535" name="Google Shape;535;p10"/>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536" name="Google Shape;536;p10"/>
          <p:cNvSpPr txBox="1"/>
          <p:nvPr/>
        </p:nvSpPr>
        <p:spPr>
          <a:xfrm>
            <a:off x="66675" y="115887"/>
            <a:ext cx="9010650" cy="42481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Consolas"/>
              <a:buNone/>
            </a:pP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class</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VicePresident</a:t>
            </a:r>
            <a:r>
              <a:rPr b="0" i="0" lang="en-US" sz="1800" u="none">
                <a:solidFill>
                  <a:srgbClr val="000000"/>
                </a:solidFill>
                <a:latin typeface="Consolas"/>
                <a:ea typeface="Consolas"/>
                <a:cs typeface="Consolas"/>
                <a:sym typeface="Consolas"/>
              </a:rPr>
              <a:t> : Approver</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override</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ProcessRequest(Purchase purchase)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if</a:t>
            </a:r>
            <a:r>
              <a:rPr b="0" i="0" lang="en-US" sz="1800" u="none">
                <a:solidFill>
                  <a:srgbClr val="000000"/>
                </a:solidFill>
                <a:latin typeface="Consolas"/>
                <a:ea typeface="Consolas"/>
                <a:cs typeface="Consolas"/>
                <a:sym typeface="Consolas"/>
              </a:rPr>
              <a:t> (purchase.Amount &lt; 25000.0)</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WriteLine(</a:t>
            </a:r>
            <a:r>
              <a:rPr b="0" i="0" lang="en-US" sz="1800" u="none">
                <a:solidFill>
                  <a:srgbClr val="A31515"/>
                </a:solidFill>
                <a:latin typeface="Consolas"/>
                <a:ea typeface="Consolas"/>
                <a:cs typeface="Consolas"/>
                <a:sym typeface="Consolas"/>
              </a:rPr>
              <a:t>$"</a:t>
            </a:r>
            <a:r>
              <a:rPr b="0" i="0" lang="en-US" sz="1800" u="none">
                <a:solidFill>
                  <a:srgbClr val="000000"/>
                </a:solidFill>
                <a:latin typeface="Consolas"/>
                <a:ea typeface="Consolas"/>
                <a:cs typeface="Consolas"/>
                <a:sym typeface="Consolas"/>
              </a:rPr>
              <a:t>{GetType().Name}</a:t>
            </a:r>
            <a:r>
              <a:rPr b="0" i="0" lang="en-US" sz="1800" u="none">
                <a:solidFill>
                  <a:srgbClr val="A31515"/>
                </a:solidFill>
                <a:latin typeface="Consolas"/>
                <a:ea typeface="Consolas"/>
                <a:cs typeface="Consolas"/>
                <a:sym typeface="Consolas"/>
              </a:rPr>
              <a:t> approved request# </a:t>
            </a:r>
            <a:r>
              <a:rPr b="0" i="0" lang="en-US" sz="1800" u="none">
                <a:solidFill>
                  <a:srgbClr val="000000"/>
                </a:solidFill>
                <a:latin typeface="Consolas"/>
                <a:ea typeface="Consolas"/>
                <a:cs typeface="Consolas"/>
                <a:sym typeface="Consolas"/>
              </a:rPr>
              <a:t>{purchase.Number}</a:t>
            </a:r>
            <a:r>
              <a:rPr b="0" i="0" lang="en-US" sz="1800" u="none">
                <a:solidFill>
                  <a:srgbClr val="A31515"/>
                </a:solidFill>
                <a:latin typeface="Consolas"/>
                <a:ea typeface="Consolas"/>
                <a:cs typeface="Consolas"/>
                <a:sym typeface="Consolas"/>
              </a:rPr>
              <a:t>"</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else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Successor?.ProcessRequest(purchase);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0" name="Shape 540"/>
        <p:cNvGrpSpPr/>
        <p:nvPr/>
      </p:nvGrpSpPr>
      <p:grpSpPr>
        <a:xfrm>
          <a:off x="0" y="0"/>
          <a:ext cx="0" cy="0"/>
          <a:chOff x="0" y="0"/>
          <a:chExt cx="0" cy="0"/>
        </a:xfrm>
      </p:grpSpPr>
      <p:sp>
        <p:nvSpPr>
          <p:cNvPr id="541" name="Google Shape;541;p11"/>
          <p:cNvSpPr txBox="1"/>
          <p:nvPr>
            <p:ph type="title"/>
          </p:nvPr>
        </p:nvSpPr>
        <p:spPr>
          <a:xfrm>
            <a:off x="603250" y="115887"/>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542" name="Google Shape;542;p11"/>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543" name="Google Shape;543;p11"/>
          <p:cNvSpPr txBox="1"/>
          <p:nvPr/>
        </p:nvSpPr>
        <p:spPr>
          <a:xfrm>
            <a:off x="142875" y="174625"/>
            <a:ext cx="8699500" cy="45227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class</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President</a:t>
            </a:r>
            <a:r>
              <a:rPr b="0" i="0" lang="en-US" sz="1800" u="none">
                <a:solidFill>
                  <a:srgbClr val="000000"/>
                </a:solidFill>
                <a:latin typeface="Consolas"/>
                <a:ea typeface="Consolas"/>
                <a:cs typeface="Consolas"/>
                <a:sym typeface="Consolas"/>
              </a:rPr>
              <a:t> : Approver</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override</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ProcessRequest(Purchase purchase)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if</a:t>
            </a:r>
            <a:r>
              <a:rPr b="0" i="0" lang="en-US" sz="1800" u="none">
                <a:solidFill>
                  <a:srgbClr val="000000"/>
                </a:solidFill>
                <a:latin typeface="Consolas"/>
                <a:ea typeface="Consolas"/>
                <a:cs typeface="Consolas"/>
                <a:sym typeface="Consolas"/>
              </a:rPr>
              <a:t> (purchase.Amount &lt; 100000.0)</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WriteLine(</a:t>
            </a:r>
            <a:r>
              <a:rPr b="0" i="0" lang="en-US" sz="1800" u="none">
                <a:solidFill>
                  <a:srgbClr val="A31515"/>
                </a:solidFill>
                <a:latin typeface="Consolas"/>
                <a:ea typeface="Consolas"/>
                <a:cs typeface="Consolas"/>
                <a:sym typeface="Consolas"/>
              </a:rPr>
              <a:t>$"</a:t>
            </a:r>
            <a:r>
              <a:rPr b="0" i="0" lang="en-US" sz="1800" u="none">
                <a:solidFill>
                  <a:srgbClr val="000000"/>
                </a:solidFill>
                <a:latin typeface="Consolas"/>
                <a:ea typeface="Consolas"/>
                <a:cs typeface="Consolas"/>
                <a:sym typeface="Consolas"/>
              </a:rPr>
              <a:t>{GetType().Name}</a:t>
            </a:r>
            <a:r>
              <a:rPr b="0" i="0" lang="en-US" sz="1800" u="none">
                <a:solidFill>
                  <a:srgbClr val="A31515"/>
                </a:solidFill>
                <a:latin typeface="Consolas"/>
                <a:ea typeface="Consolas"/>
                <a:cs typeface="Consolas"/>
                <a:sym typeface="Consolas"/>
              </a:rPr>
              <a:t> approved request# </a:t>
            </a:r>
            <a:r>
              <a:rPr b="0" i="0" lang="en-US" sz="1800" u="none">
                <a:solidFill>
                  <a:srgbClr val="000000"/>
                </a:solidFill>
                <a:latin typeface="Consolas"/>
                <a:ea typeface="Consolas"/>
                <a:cs typeface="Consolas"/>
                <a:sym typeface="Consolas"/>
              </a:rPr>
              <a:t>{purchase.Number}</a:t>
            </a:r>
            <a:r>
              <a:rPr b="0" i="0" lang="en-US" sz="1800" u="none">
                <a:solidFill>
                  <a:srgbClr val="A31515"/>
                </a:solidFill>
                <a:latin typeface="Consolas"/>
                <a:ea typeface="Consolas"/>
                <a:cs typeface="Consolas"/>
                <a:sym typeface="Consolas"/>
              </a:rPr>
              <a:t>"</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else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WriteLine(</a:t>
            </a:r>
            <a:r>
              <a:rPr b="0" i="0" lang="en-US" sz="1800" u="none">
                <a:solidFill>
                  <a:srgbClr val="A31515"/>
                </a:solidFill>
                <a:latin typeface="Consolas"/>
                <a:ea typeface="Consolas"/>
                <a:cs typeface="Consolas"/>
                <a:sym typeface="Consolas"/>
              </a:rPr>
              <a:t>$"Request #</a:t>
            </a:r>
            <a:r>
              <a:rPr b="0" i="0" lang="en-US" sz="1800" u="none">
                <a:solidFill>
                  <a:srgbClr val="000000"/>
                </a:solidFill>
                <a:latin typeface="Consolas"/>
                <a:ea typeface="Consolas"/>
                <a:cs typeface="Consolas"/>
                <a:sym typeface="Consolas"/>
              </a:rPr>
              <a:t>{purchase.Number}</a:t>
            </a:r>
            <a:r>
              <a:rPr b="0" i="0" lang="en-US" sz="1800" u="none">
                <a:solidFill>
                  <a:srgbClr val="A31515"/>
                </a:solidFill>
                <a:latin typeface="Consolas"/>
                <a:ea typeface="Consolas"/>
                <a:cs typeface="Consolas"/>
                <a:sym typeface="Consolas"/>
              </a:rPr>
              <a:t> requires an executive meeting!"</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7" name="Shape 547"/>
        <p:cNvGrpSpPr/>
        <p:nvPr/>
      </p:nvGrpSpPr>
      <p:grpSpPr>
        <a:xfrm>
          <a:off x="0" y="0"/>
          <a:ext cx="0" cy="0"/>
          <a:chOff x="0" y="0"/>
          <a:chExt cx="0" cy="0"/>
        </a:xfrm>
      </p:grpSpPr>
      <p:sp>
        <p:nvSpPr>
          <p:cNvPr id="548" name="Google Shape;548;p12"/>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549" name="Google Shape;549;p12"/>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550" name="Google Shape;550;p12"/>
          <p:cNvSpPr txBox="1"/>
          <p:nvPr/>
        </p:nvSpPr>
        <p:spPr>
          <a:xfrm>
            <a:off x="301625" y="234950"/>
            <a:ext cx="8785225" cy="64627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static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Main()</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Approver olga =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Director();</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Approver nikita =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VicePresident();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Approver ivanIvanch =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President();</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8000"/>
                </a:solidFill>
                <a:latin typeface="Consolas"/>
                <a:ea typeface="Consolas"/>
                <a:cs typeface="Consolas"/>
                <a:sym typeface="Consolas"/>
              </a:rPr>
              <a:t>// olga -&gt; nikita -&gt; ivanIvanch</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olga.SetSuccessor(nikita);</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nikita.SetSuccessor(ivanIvanch);</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8000"/>
                </a:solidFill>
                <a:latin typeface="Consolas"/>
                <a:ea typeface="Consolas"/>
                <a:cs typeface="Consolas"/>
                <a:sym typeface="Consolas"/>
              </a:rPr>
              <a:t>// generate and process purchase requests</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var</a:t>
            </a:r>
            <a:r>
              <a:rPr b="0" i="0" lang="en-US" sz="1800" u="none">
                <a:solidFill>
                  <a:srgbClr val="000000"/>
                </a:solidFill>
                <a:latin typeface="Consolas"/>
                <a:ea typeface="Consolas"/>
                <a:cs typeface="Consolas"/>
                <a:sym typeface="Consolas"/>
              </a:rPr>
              <a:t> p =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Purchase(1, 350.00, </a:t>
            </a:r>
            <a:r>
              <a:rPr b="0" i="0" lang="en-US" sz="1800" u="none">
                <a:solidFill>
                  <a:srgbClr val="A31515"/>
                </a:solidFill>
                <a:latin typeface="Consolas"/>
                <a:ea typeface="Consolas"/>
                <a:cs typeface="Consolas"/>
                <a:sym typeface="Consolas"/>
              </a:rPr>
              <a:t>"Progect A"</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olga.ProcessRequest(p);</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ReadLine();</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p =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Purchase(2, 32590.10, </a:t>
            </a:r>
            <a:r>
              <a:rPr b="0" i="0" lang="en-US" sz="1800" u="none">
                <a:solidFill>
                  <a:srgbClr val="A31515"/>
                </a:solidFill>
                <a:latin typeface="Consolas"/>
                <a:ea typeface="Consolas"/>
                <a:cs typeface="Consolas"/>
                <a:sym typeface="Consolas"/>
              </a:rPr>
              <a:t>"Project X"</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olga.ProcessRequest(p);</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ReadLine();</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p =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Purchase(3, 122100.00, </a:t>
            </a:r>
            <a:r>
              <a:rPr b="0" i="0" lang="en-US" sz="1800" u="none">
                <a:solidFill>
                  <a:srgbClr val="A31515"/>
                </a:solidFill>
                <a:latin typeface="Consolas"/>
                <a:ea typeface="Consolas"/>
                <a:cs typeface="Consolas"/>
                <a:sym typeface="Consolas"/>
              </a:rPr>
              <a:t>"Project Y"</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olga.ProcessRequest(p);</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ReadLine();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4" name="Shape 554"/>
        <p:cNvGrpSpPr/>
        <p:nvPr/>
      </p:nvGrpSpPr>
      <p:grpSpPr>
        <a:xfrm>
          <a:off x="0" y="0"/>
          <a:ext cx="0" cy="0"/>
          <a:chOff x="0" y="0"/>
          <a:chExt cx="0" cy="0"/>
        </a:xfrm>
      </p:grpSpPr>
      <p:sp>
        <p:nvSpPr>
          <p:cNvPr id="555" name="Google Shape;555;p13"/>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ahoma"/>
              <a:buNone/>
            </a:pPr>
            <a:r>
              <a:rPr b="1" i="0" lang="en-US" sz="4400" u="none">
                <a:solidFill>
                  <a:schemeClr val="lt2"/>
                </a:solidFill>
                <a:latin typeface="Tahoma"/>
                <a:ea typeface="Tahoma"/>
                <a:cs typeface="Tahoma"/>
                <a:sym typeface="Tahoma"/>
              </a:rPr>
              <a:t>Применимость</a:t>
            </a:r>
            <a:br>
              <a:rPr b="1" i="0" lang="en-US" sz="4400" u="none">
                <a:solidFill>
                  <a:schemeClr val="lt2"/>
                </a:solidFill>
                <a:latin typeface="Tahoma"/>
                <a:ea typeface="Tahoma"/>
                <a:cs typeface="Tahoma"/>
                <a:sym typeface="Tahoma"/>
              </a:rPr>
            </a:br>
            <a:endParaRPr/>
          </a:p>
        </p:txBody>
      </p:sp>
      <p:sp>
        <p:nvSpPr>
          <p:cNvPr id="556" name="Google Shape;556;p13"/>
          <p:cNvSpPr txBox="1"/>
          <p:nvPr>
            <p:ph idx="1" type="body"/>
          </p:nvPr>
        </p:nvSpPr>
        <p:spPr>
          <a:xfrm>
            <a:off x="250825" y="1125537"/>
            <a:ext cx="8540750" cy="4498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hlink"/>
              </a:buClr>
              <a:buSzPts val="2240"/>
              <a:buFont typeface="Arial"/>
              <a:buChar char="►"/>
            </a:pPr>
            <a:r>
              <a:rPr b="0" i="0" lang="en-US" sz="2800" u="none">
                <a:solidFill>
                  <a:schemeClr val="lt1"/>
                </a:solidFill>
                <a:latin typeface="Tahoma"/>
                <a:ea typeface="Tahoma"/>
                <a:cs typeface="Tahoma"/>
                <a:sym typeface="Tahoma"/>
              </a:rPr>
              <a:t>Когда программа должна обрабатывать разнообразные запросы несколькими способами, но заранее неизвестно, какие конкретно запросы будут приходить и какие обработчики для них понадобятся.</a:t>
            </a:r>
            <a:endParaRPr/>
          </a:p>
          <a:p>
            <a:pPr indent="-342900" lvl="0" marL="342900" marR="0" rtl="0" algn="l">
              <a:lnSpc>
                <a:spcPct val="100000"/>
              </a:lnSpc>
              <a:spcBef>
                <a:spcPts val="560"/>
              </a:spcBef>
              <a:spcAft>
                <a:spcPts val="0"/>
              </a:spcAft>
              <a:buClr>
                <a:schemeClr val="hlink"/>
              </a:buClr>
              <a:buSzPts val="2240"/>
              <a:buFont typeface="Arial"/>
              <a:buChar char="►"/>
            </a:pPr>
            <a:r>
              <a:rPr b="0" i="0" lang="en-US" sz="2800" u="none">
                <a:solidFill>
                  <a:schemeClr val="lt1"/>
                </a:solidFill>
                <a:latin typeface="Tahoma"/>
                <a:ea typeface="Tahoma"/>
                <a:cs typeface="Tahoma"/>
                <a:sym typeface="Tahoma"/>
              </a:rPr>
              <a:t>Когда важно, чтобы обработчики выполнялись один за другим в строгом порядке.</a:t>
            </a:r>
            <a:endParaRPr/>
          </a:p>
          <a:p>
            <a:pPr indent="-342900" lvl="0" marL="342900" marR="0" rtl="0" algn="l">
              <a:lnSpc>
                <a:spcPct val="100000"/>
              </a:lnSpc>
              <a:spcBef>
                <a:spcPts val="560"/>
              </a:spcBef>
              <a:spcAft>
                <a:spcPts val="0"/>
              </a:spcAft>
              <a:buClr>
                <a:schemeClr val="hlink"/>
              </a:buClr>
              <a:buSzPts val="2240"/>
              <a:buFont typeface="Arial"/>
              <a:buChar char="►"/>
            </a:pPr>
            <a:r>
              <a:rPr b="0" i="0" lang="en-US" sz="2800" u="none">
                <a:solidFill>
                  <a:schemeClr val="lt1"/>
                </a:solidFill>
                <a:latin typeface="Tahoma"/>
                <a:ea typeface="Tahoma"/>
                <a:cs typeface="Tahoma"/>
                <a:sym typeface="Tahoma"/>
              </a:rPr>
              <a:t>Когда набор объектов, способных обработать запрос, должен задаваться динамически.</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14"/>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ahoma"/>
              <a:buNone/>
            </a:pPr>
            <a:r>
              <a:rPr b="1" i="0" lang="en-US" sz="4400" u="none">
                <a:solidFill>
                  <a:schemeClr val="lt2"/>
                </a:solidFill>
                <a:latin typeface="Tahoma"/>
                <a:ea typeface="Tahoma"/>
                <a:cs typeface="Tahoma"/>
                <a:sym typeface="Tahoma"/>
              </a:rPr>
              <a:t>Преимущества и недостатки</a:t>
            </a:r>
            <a:br>
              <a:rPr b="1" i="0" lang="en-US" sz="4400" u="none">
                <a:solidFill>
                  <a:schemeClr val="lt2"/>
                </a:solidFill>
                <a:latin typeface="Tahoma"/>
                <a:ea typeface="Tahoma"/>
                <a:cs typeface="Tahoma"/>
                <a:sym typeface="Tahoma"/>
              </a:rPr>
            </a:br>
            <a:endParaRPr/>
          </a:p>
        </p:txBody>
      </p:sp>
      <p:sp>
        <p:nvSpPr>
          <p:cNvPr id="562" name="Google Shape;562;p14"/>
          <p:cNvSpPr txBox="1"/>
          <p:nvPr>
            <p:ph idx="1" type="body"/>
          </p:nvPr>
        </p:nvSpPr>
        <p:spPr>
          <a:xfrm>
            <a:off x="0" y="1613752"/>
            <a:ext cx="8945100" cy="4499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SzPts val="2560"/>
              <a:buFont typeface="Arial"/>
              <a:buNone/>
            </a:pPr>
            <a:r>
              <a:rPr b="0" i="0" lang="en-US" sz="3000" u="none">
                <a:solidFill>
                  <a:schemeClr val="lt1"/>
                </a:solidFill>
                <a:latin typeface="Tahoma"/>
                <a:ea typeface="Tahoma"/>
                <a:cs typeface="Tahoma"/>
                <a:sym typeface="Tahoma"/>
              </a:rPr>
              <a:t>+ Уменьшает зависимость между клиентом и обработчиками.</a:t>
            </a:r>
            <a:endParaRPr sz="3000"/>
          </a:p>
          <a:p>
            <a:pPr indent="0" lvl="0" marL="0" marR="0" rtl="0" algn="l">
              <a:lnSpc>
                <a:spcPct val="100000"/>
              </a:lnSpc>
              <a:spcBef>
                <a:spcPts val="640"/>
              </a:spcBef>
              <a:spcAft>
                <a:spcPts val="0"/>
              </a:spcAft>
              <a:buClr>
                <a:schemeClr val="hlink"/>
              </a:buClr>
              <a:buSzPts val="2560"/>
              <a:buFont typeface="Arial"/>
              <a:buNone/>
            </a:pPr>
            <a:r>
              <a:rPr b="0" i="0" lang="en-US" sz="3000" u="none">
                <a:solidFill>
                  <a:schemeClr val="lt1"/>
                </a:solidFill>
                <a:latin typeface="Tahoma"/>
                <a:ea typeface="Tahoma"/>
                <a:cs typeface="Tahoma"/>
                <a:sym typeface="Tahoma"/>
              </a:rPr>
              <a:t> + Реализует </a:t>
            </a:r>
            <a:r>
              <a:rPr b="0" i="1" lang="en-US" sz="3000" u="none">
                <a:solidFill>
                  <a:schemeClr val="lt1"/>
                </a:solidFill>
                <a:latin typeface="Tahoma"/>
                <a:ea typeface="Tahoma"/>
                <a:cs typeface="Tahoma"/>
                <a:sym typeface="Tahoma"/>
              </a:rPr>
              <a:t>принцип единственной обязанности</a:t>
            </a:r>
            <a:r>
              <a:rPr b="0" i="0" lang="en-US" sz="3000" u="none">
                <a:solidFill>
                  <a:schemeClr val="lt1"/>
                </a:solidFill>
                <a:latin typeface="Tahoma"/>
                <a:ea typeface="Tahoma"/>
                <a:cs typeface="Tahoma"/>
                <a:sym typeface="Tahoma"/>
              </a:rPr>
              <a:t>.</a:t>
            </a:r>
            <a:endParaRPr sz="3000"/>
          </a:p>
          <a:p>
            <a:pPr indent="0" lvl="0" marL="0" marR="0" rtl="0" algn="l">
              <a:lnSpc>
                <a:spcPct val="100000"/>
              </a:lnSpc>
              <a:spcBef>
                <a:spcPts val="640"/>
              </a:spcBef>
              <a:spcAft>
                <a:spcPts val="0"/>
              </a:spcAft>
              <a:buClr>
                <a:schemeClr val="hlink"/>
              </a:buClr>
              <a:buSzPts val="2560"/>
              <a:buFont typeface="Arial"/>
              <a:buNone/>
            </a:pPr>
            <a:r>
              <a:rPr b="0" i="0" lang="en-US" sz="3000" u="none">
                <a:solidFill>
                  <a:schemeClr val="lt1"/>
                </a:solidFill>
                <a:latin typeface="Tahoma"/>
                <a:ea typeface="Tahoma"/>
                <a:cs typeface="Tahoma"/>
                <a:sym typeface="Tahoma"/>
              </a:rPr>
              <a:t> + Реализует </a:t>
            </a:r>
            <a:r>
              <a:rPr b="0" i="1" lang="en-US" sz="3000" u="none">
                <a:solidFill>
                  <a:schemeClr val="lt1"/>
                </a:solidFill>
                <a:latin typeface="Tahoma"/>
                <a:ea typeface="Tahoma"/>
                <a:cs typeface="Tahoma"/>
                <a:sym typeface="Tahoma"/>
              </a:rPr>
              <a:t>принцип открытости/закрытости</a:t>
            </a:r>
            <a:r>
              <a:rPr b="0" i="0" lang="en-US" sz="3000" u="none">
                <a:solidFill>
                  <a:schemeClr val="lt1"/>
                </a:solidFill>
                <a:latin typeface="Tahoma"/>
                <a:ea typeface="Tahoma"/>
                <a:cs typeface="Tahoma"/>
                <a:sym typeface="Tahoma"/>
              </a:rPr>
              <a:t>.</a:t>
            </a:r>
            <a:endParaRPr b="0" i="0" sz="3000" u="none">
              <a:solidFill>
                <a:schemeClr val="lt1"/>
              </a:solidFill>
              <a:latin typeface="Tahoma"/>
              <a:ea typeface="Tahoma"/>
              <a:cs typeface="Tahoma"/>
              <a:sym typeface="Tahoma"/>
            </a:endParaRPr>
          </a:p>
          <a:p>
            <a:pPr indent="0" lvl="0" marL="0" marR="0" rtl="0" algn="l">
              <a:lnSpc>
                <a:spcPct val="100000"/>
              </a:lnSpc>
              <a:spcBef>
                <a:spcPts val="640"/>
              </a:spcBef>
              <a:spcAft>
                <a:spcPts val="0"/>
              </a:spcAft>
              <a:buClr>
                <a:schemeClr val="hlink"/>
              </a:buClr>
              <a:buSzPts val="2560"/>
              <a:buFont typeface="Arial"/>
              <a:buNone/>
            </a:pPr>
            <a:r>
              <a:t/>
            </a:r>
            <a:endParaRPr sz="3000"/>
          </a:p>
          <a:p>
            <a:pPr indent="0" lvl="0" marL="0" marR="0" rtl="0" algn="l">
              <a:lnSpc>
                <a:spcPct val="100000"/>
              </a:lnSpc>
              <a:spcBef>
                <a:spcPts val="640"/>
              </a:spcBef>
              <a:spcAft>
                <a:spcPts val="0"/>
              </a:spcAft>
              <a:buClr>
                <a:schemeClr val="hlink"/>
              </a:buClr>
              <a:buSzPts val="2560"/>
              <a:buFont typeface="Arial"/>
              <a:buNone/>
            </a:pPr>
            <a:r>
              <a:rPr b="0" i="0" lang="en-US" sz="3000" u="none">
                <a:solidFill>
                  <a:schemeClr val="lt1"/>
                </a:solidFill>
                <a:latin typeface="Tahoma"/>
                <a:ea typeface="Tahoma"/>
                <a:cs typeface="Tahoma"/>
                <a:sym typeface="Tahoma"/>
              </a:rPr>
              <a:t>- Запрос может остаться никем не обработанным</a:t>
            </a:r>
            <a:endParaRPr sz="3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15"/>
          <p:cNvSpPr txBox="1"/>
          <p:nvPr>
            <p:ph type="title"/>
          </p:nvPr>
        </p:nvSpPr>
        <p:spPr>
          <a:xfrm>
            <a:off x="301625" y="228600"/>
            <a:ext cx="8540750" cy="6794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4400"/>
              <a:buFont typeface="Tahoma"/>
              <a:buNone/>
            </a:pPr>
            <a:r>
              <a:rPr b="1" i="1" lang="en-US" sz="4400" u="none">
                <a:solidFill>
                  <a:schemeClr val="lt2"/>
                </a:solidFill>
                <a:latin typeface="Tahoma"/>
                <a:ea typeface="Tahoma"/>
                <a:cs typeface="Tahoma"/>
                <a:sym typeface="Tahoma"/>
              </a:rPr>
              <a:t>Паттерн Command</a:t>
            </a:r>
            <a:endParaRPr/>
          </a:p>
        </p:txBody>
      </p:sp>
      <p:sp>
        <p:nvSpPr>
          <p:cNvPr id="568" name="Google Shape;568;p15"/>
          <p:cNvSpPr txBox="1"/>
          <p:nvPr>
            <p:ph idx="1" type="body"/>
          </p:nvPr>
        </p:nvSpPr>
        <p:spPr>
          <a:xfrm>
            <a:off x="301625" y="1052512"/>
            <a:ext cx="8540750" cy="4498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hlink"/>
              </a:buClr>
              <a:buSzPts val="2560"/>
              <a:buFont typeface="Arial"/>
              <a:buChar char="►"/>
            </a:pPr>
            <a:r>
              <a:rPr b="0" i="0" lang="en-US" sz="3200" u="none">
                <a:solidFill>
                  <a:schemeClr val="lt1"/>
                </a:solidFill>
                <a:latin typeface="Tahoma"/>
                <a:ea typeface="Tahoma"/>
                <a:cs typeface="Tahoma"/>
                <a:sym typeface="Tahoma"/>
              </a:rPr>
              <a:t>Action (действие), Transaction (транзакция).</a:t>
            </a:r>
            <a:endParaRPr/>
          </a:p>
          <a:p>
            <a:pPr indent="-180340" lvl="0" marL="342900" marR="0" rtl="0" algn="l">
              <a:lnSpc>
                <a:spcPct val="100000"/>
              </a:lnSpc>
              <a:spcBef>
                <a:spcPts val="640"/>
              </a:spcBef>
              <a:spcAft>
                <a:spcPts val="0"/>
              </a:spcAft>
              <a:buClr>
                <a:schemeClr val="hlink"/>
              </a:buClr>
              <a:buSzPts val="2560"/>
              <a:buFont typeface="Arial"/>
              <a:buNone/>
            </a:pPr>
            <a:r>
              <a:t/>
            </a:r>
            <a:endParaRPr b="0" i="0" sz="3200" u="none">
              <a:solidFill>
                <a:schemeClr val="lt1"/>
              </a:solidFill>
              <a:latin typeface="Tahoma"/>
              <a:ea typeface="Tahoma"/>
              <a:cs typeface="Tahoma"/>
              <a:sym typeface="Tahoma"/>
            </a:endParaRPr>
          </a:p>
          <a:p>
            <a:pPr indent="-342900" lvl="0" marL="342900" marR="0" rtl="0" algn="l">
              <a:lnSpc>
                <a:spcPct val="100000"/>
              </a:lnSpc>
              <a:spcBef>
                <a:spcPts val="640"/>
              </a:spcBef>
              <a:spcAft>
                <a:spcPts val="0"/>
              </a:spcAft>
              <a:buClr>
                <a:schemeClr val="hlink"/>
              </a:buClr>
              <a:buSzPts val="2560"/>
              <a:buFont typeface="Arial"/>
              <a:buNone/>
            </a:pPr>
            <a:r>
              <a:rPr b="0" i="0" lang="en-US" sz="3200" u="none">
                <a:solidFill>
                  <a:schemeClr val="lt1"/>
                </a:solidFill>
                <a:latin typeface="Tahoma"/>
                <a:ea typeface="Tahoma"/>
                <a:cs typeface="Tahoma"/>
                <a:sym typeface="Tahoma"/>
              </a:rPr>
              <a:t>Паттерн Command преобразовывает запрос на выполнение действия в отдельный объект-команду. </a:t>
            </a:r>
            <a:endParaRPr/>
          </a:p>
          <a:p>
            <a:pPr indent="-342900" lvl="0" marL="342900" marR="0" rtl="0" algn="l">
              <a:lnSpc>
                <a:spcPct val="100000"/>
              </a:lnSpc>
              <a:spcBef>
                <a:spcPts val="560"/>
              </a:spcBef>
              <a:spcAft>
                <a:spcPts val="0"/>
              </a:spcAft>
              <a:buClr>
                <a:schemeClr val="hlink"/>
              </a:buClr>
              <a:buSzPts val="2240"/>
              <a:buFont typeface="Arial"/>
              <a:buNone/>
            </a:pPr>
            <a:r>
              <a:rPr b="0" i="0" lang="en-US" sz="2800" u="none">
                <a:solidFill>
                  <a:schemeClr val="lt1"/>
                </a:solidFill>
                <a:latin typeface="Tahoma"/>
                <a:ea typeface="Tahoma"/>
                <a:cs typeface="Tahoma"/>
                <a:sym typeface="Tahoma"/>
              </a:rPr>
              <a:t>Такая инкапсуляция позволяет передавать эти действия другим функциям и объектам в качестве параметра, приказывая им выполнить запрошенную операцию,  ставить в очередь и логгировать.</a:t>
            </a:r>
            <a:endParaRPr/>
          </a:p>
        </p:txBody>
      </p:sp>
      <p:pic>
        <p:nvPicPr>
          <p:cNvPr id="569" name="Google Shape;569;p15"/>
          <p:cNvPicPr preferRelativeResize="0"/>
          <p:nvPr/>
        </p:nvPicPr>
        <p:blipFill rotWithShape="1">
          <a:blip r:embed="rId3">
            <a:alphaModFix/>
          </a:blip>
          <a:srcRect b="0" l="0" r="0" t="0"/>
          <a:stretch/>
        </p:blipFill>
        <p:spPr>
          <a:xfrm>
            <a:off x="6630987" y="115887"/>
            <a:ext cx="2211387" cy="129381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6746716e8bef0383_58"/>
          <p:cNvSpPr txBox="1"/>
          <p:nvPr>
            <p:ph type="title"/>
          </p:nvPr>
        </p:nvSpPr>
        <p:spPr>
          <a:xfrm>
            <a:off x="301625" y="228600"/>
            <a:ext cx="2816700" cy="445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000"/>
              <a:t>Проблема</a:t>
            </a:r>
            <a:endParaRPr sz="3000"/>
          </a:p>
        </p:txBody>
      </p:sp>
      <p:sp>
        <p:nvSpPr>
          <p:cNvPr id="576" name="Google Shape;576;g6746716e8bef0383_58"/>
          <p:cNvSpPr txBox="1"/>
          <p:nvPr>
            <p:ph idx="1" type="body"/>
          </p:nvPr>
        </p:nvSpPr>
        <p:spPr>
          <a:xfrm>
            <a:off x="153299" y="1043525"/>
            <a:ext cx="4971900" cy="44991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lang="en-US" sz="2400"/>
              <a:t>вы работаете над программой текстового редактора. Дело как раз подошло к разработке панели управления. Вы создали класс красивых Кнопок и хотите использовать его для всех кнопок приложения, начиная от панели управления, заканчивая простыми кнопками в диалогах.</a:t>
            </a:r>
            <a:endParaRPr sz="2400"/>
          </a:p>
        </p:txBody>
      </p:sp>
      <p:pic>
        <p:nvPicPr>
          <p:cNvPr id="577" name="Google Shape;577;g6746716e8bef0383_58"/>
          <p:cNvPicPr preferRelativeResize="0"/>
          <p:nvPr/>
        </p:nvPicPr>
        <p:blipFill>
          <a:blip r:embed="rId3">
            <a:alphaModFix/>
          </a:blip>
          <a:stretch>
            <a:fillRect/>
          </a:stretch>
        </p:blipFill>
        <p:spPr>
          <a:xfrm>
            <a:off x="4984275" y="1077834"/>
            <a:ext cx="4159725" cy="4702320"/>
          </a:xfrm>
          <a:prstGeom prst="rect">
            <a:avLst/>
          </a:prstGeom>
          <a:noFill/>
          <a:ln>
            <a:noFill/>
          </a:ln>
        </p:spPr>
      </p:pic>
      <p:sp>
        <p:nvSpPr>
          <p:cNvPr id="578" name="Google Shape;578;g6746716e8bef0383_58"/>
          <p:cNvSpPr txBox="1"/>
          <p:nvPr/>
        </p:nvSpPr>
        <p:spPr>
          <a:xfrm>
            <a:off x="153300" y="5049650"/>
            <a:ext cx="6053700" cy="13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FFFF"/>
                </a:solidFill>
              </a:rPr>
              <a:t>Все эти кнопки, хоть и выглядят схоже, но делают разные вещи.</a:t>
            </a:r>
            <a:endParaRPr sz="1800">
              <a:solidFill>
                <a:srgbClr val="FFFFFF"/>
              </a:solidFill>
            </a:endParaRPr>
          </a:p>
          <a:p>
            <a:pPr indent="0" lvl="0" marL="0" rtl="0" algn="ctr">
              <a:spcBef>
                <a:spcPts val="0"/>
              </a:spcBef>
              <a:spcAft>
                <a:spcPts val="0"/>
              </a:spcAft>
              <a:buNone/>
            </a:pPr>
            <a:r>
              <a:rPr lang="en-US" sz="1800">
                <a:solidFill>
                  <a:srgbClr val="FFFFFF"/>
                </a:solidFill>
              </a:rPr>
              <a:t>Поэтому возникает вопрос: куда поместить код обработчиков кликов по этим кнопкам?</a:t>
            </a:r>
            <a:endParaRPr sz="18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6746716e8bef0383_67"/>
          <p:cNvSpPr txBox="1"/>
          <p:nvPr>
            <p:ph type="title"/>
          </p:nvPr>
        </p:nvSpPr>
        <p:spPr>
          <a:xfrm>
            <a:off x="301625" y="228600"/>
            <a:ext cx="85407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585" name="Google Shape;585;g6746716e8bef0383_67"/>
          <p:cNvSpPr txBox="1"/>
          <p:nvPr>
            <p:ph idx="1" type="body"/>
          </p:nvPr>
        </p:nvSpPr>
        <p:spPr>
          <a:xfrm>
            <a:off x="301625" y="1600200"/>
            <a:ext cx="4684800" cy="4499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400"/>
              <a:t>Самым простым решением было бы создать подклассы для каждой кнопки и переопределить в них метод действия под разные задачи</a:t>
            </a:r>
            <a:endParaRPr sz="2400"/>
          </a:p>
        </p:txBody>
      </p:sp>
      <p:pic>
        <p:nvPicPr>
          <p:cNvPr id="586" name="Google Shape;586;g6746716e8bef0383_67"/>
          <p:cNvPicPr preferRelativeResize="0"/>
          <p:nvPr/>
        </p:nvPicPr>
        <p:blipFill>
          <a:blip r:embed="rId3">
            <a:alphaModFix/>
          </a:blip>
          <a:stretch>
            <a:fillRect/>
          </a:stretch>
        </p:blipFill>
        <p:spPr>
          <a:xfrm>
            <a:off x="5138825" y="1524000"/>
            <a:ext cx="3810000" cy="1809750"/>
          </a:xfrm>
          <a:prstGeom prst="rect">
            <a:avLst/>
          </a:prstGeom>
          <a:noFill/>
          <a:ln>
            <a:noFill/>
          </a:ln>
        </p:spPr>
      </p:pic>
      <p:sp>
        <p:nvSpPr>
          <p:cNvPr id="587" name="Google Shape;587;g6746716e8bef0383_67"/>
          <p:cNvSpPr txBox="1"/>
          <p:nvPr/>
        </p:nvSpPr>
        <p:spPr>
          <a:xfrm>
            <a:off x="5842325" y="3429000"/>
            <a:ext cx="30000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highlight>
                  <a:srgbClr val="FFFFFF"/>
                </a:highlight>
              </a:rPr>
              <a:t>Множество подклассов кнопок</a:t>
            </a:r>
            <a:endParaRPr>
              <a:highlight>
                <a:srgbClr val="FFFF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6746716e8bef0383_76"/>
          <p:cNvSpPr txBox="1"/>
          <p:nvPr>
            <p:ph idx="1" type="body"/>
          </p:nvPr>
        </p:nvSpPr>
        <p:spPr>
          <a:xfrm>
            <a:off x="301625" y="262000"/>
            <a:ext cx="8283900" cy="44754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400"/>
              <a:t>такой подход никуда не годится. </a:t>
            </a:r>
            <a:endParaRPr sz="2400"/>
          </a:p>
          <a:p>
            <a:pPr indent="-381000" lvl="0" marL="457200" rtl="0" algn="l">
              <a:spcBef>
                <a:spcPts val="360"/>
              </a:spcBef>
              <a:spcAft>
                <a:spcPts val="0"/>
              </a:spcAft>
              <a:buSzPts val="2400"/>
              <a:buChar char="►"/>
            </a:pPr>
            <a:r>
              <a:rPr lang="en-US" sz="2400"/>
              <a:t>Во-первых, получается очень много подклассов.</a:t>
            </a:r>
            <a:endParaRPr sz="2400"/>
          </a:p>
          <a:p>
            <a:pPr indent="-381000" lvl="0" marL="457200" rtl="0" algn="l">
              <a:spcBef>
                <a:spcPts val="0"/>
              </a:spcBef>
              <a:spcAft>
                <a:spcPts val="0"/>
              </a:spcAft>
              <a:buSzPts val="2400"/>
              <a:buChar char="►"/>
            </a:pPr>
            <a:r>
              <a:rPr lang="en-US" sz="2400"/>
              <a:t>Во-вторых, код кнопок, относящийся к графическому интерфейсу, начинает зависеть от классов бизнес-логики, которая довольно часто меняется.</a:t>
            </a:r>
            <a:endParaRPr sz="2400"/>
          </a:p>
          <a:p>
            <a:pPr indent="0" lvl="0" marL="0" rtl="0" algn="l">
              <a:spcBef>
                <a:spcPts val="360"/>
              </a:spcBef>
              <a:spcAft>
                <a:spcPts val="0"/>
              </a:spcAft>
              <a:buNone/>
            </a:pPr>
            <a:r>
              <a:rPr lang="en-US" sz="2400"/>
              <a:t>некоторые операции, например, «сохранить», можно вызывать из нескольких мест: нажав кнопку на панели управления, вызвав контекстное меню или просто нажав клавиши Ctrl+S.</a:t>
            </a:r>
            <a:endParaRPr sz="2400"/>
          </a:p>
        </p:txBody>
      </p:sp>
      <p:pic>
        <p:nvPicPr>
          <p:cNvPr id="594" name="Google Shape;594;g6746716e8bef0383_76"/>
          <p:cNvPicPr preferRelativeResize="0"/>
          <p:nvPr/>
        </p:nvPicPr>
        <p:blipFill>
          <a:blip r:embed="rId3">
            <a:alphaModFix/>
          </a:blip>
          <a:stretch>
            <a:fillRect/>
          </a:stretch>
        </p:blipFill>
        <p:spPr>
          <a:xfrm>
            <a:off x="840569" y="4112486"/>
            <a:ext cx="7462850" cy="1710225"/>
          </a:xfrm>
          <a:prstGeom prst="rect">
            <a:avLst/>
          </a:prstGeom>
          <a:noFill/>
          <a:ln>
            <a:noFill/>
          </a:ln>
        </p:spPr>
      </p:pic>
      <p:sp>
        <p:nvSpPr>
          <p:cNvPr id="595" name="Google Shape;595;g6746716e8bef0383_76"/>
          <p:cNvSpPr txBox="1"/>
          <p:nvPr/>
        </p:nvSpPr>
        <p:spPr>
          <a:xfrm>
            <a:off x="1935887" y="6002446"/>
            <a:ext cx="60867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FF"/>
                </a:solidFill>
              </a:rPr>
              <a:t>Несколько классов дублируют одну и ту же функциональность.</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6746716e8bef0383_85"/>
          <p:cNvSpPr txBox="1"/>
          <p:nvPr>
            <p:ph type="title"/>
          </p:nvPr>
        </p:nvSpPr>
        <p:spPr>
          <a:xfrm>
            <a:off x="-585844" y="198418"/>
            <a:ext cx="3592200" cy="547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000"/>
              <a:t>Решение</a:t>
            </a:r>
            <a:endParaRPr sz="3000"/>
          </a:p>
        </p:txBody>
      </p:sp>
      <p:sp>
        <p:nvSpPr>
          <p:cNvPr id="602" name="Google Shape;602;g6746716e8bef0383_85"/>
          <p:cNvSpPr txBox="1"/>
          <p:nvPr>
            <p:ph idx="1" type="body"/>
          </p:nvPr>
        </p:nvSpPr>
        <p:spPr>
          <a:xfrm>
            <a:off x="301625" y="1050775"/>
            <a:ext cx="8607000" cy="23781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lang="en-US" sz="2400"/>
              <a:t>Хорошие программы обычно структурированы в виде слоёв. Самый распространённый пример — слои пользовательского интерфейса и бизнес-логики. Первый всего лишь рисует красивую картинку для пользователя. Но когда нужно сделать что-то важное, интерфейс «просит» слой бизнес-логики заняться этим.</a:t>
            </a:r>
            <a:endParaRPr sz="2400"/>
          </a:p>
        </p:txBody>
      </p:sp>
      <p:pic>
        <p:nvPicPr>
          <p:cNvPr id="603" name="Google Shape;603;g6746716e8bef0383_85"/>
          <p:cNvPicPr preferRelativeResize="0"/>
          <p:nvPr/>
        </p:nvPicPr>
        <p:blipFill>
          <a:blip r:embed="rId3">
            <a:alphaModFix/>
          </a:blip>
          <a:stretch>
            <a:fillRect/>
          </a:stretch>
        </p:blipFill>
        <p:spPr>
          <a:xfrm>
            <a:off x="3867125" y="4043125"/>
            <a:ext cx="5276875" cy="2629402"/>
          </a:xfrm>
          <a:prstGeom prst="rect">
            <a:avLst/>
          </a:prstGeom>
          <a:noFill/>
          <a:ln>
            <a:noFill/>
          </a:ln>
        </p:spPr>
      </p:pic>
      <p:sp>
        <p:nvSpPr>
          <p:cNvPr id="604" name="Google Shape;604;g6746716e8bef0383_85"/>
          <p:cNvSpPr txBox="1"/>
          <p:nvPr/>
        </p:nvSpPr>
        <p:spPr>
          <a:xfrm>
            <a:off x="301625" y="4842125"/>
            <a:ext cx="3592200" cy="1031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solidFill>
                  <a:srgbClr val="FFFFFF"/>
                </a:solidFill>
              </a:rPr>
              <a:t>один из объектов интерфейса напрямую вызывает метод одного из объектов бизнес-логики, передавая в него какие-то параметры.</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ahoma"/>
              <a:buNone/>
            </a:pPr>
            <a:r>
              <a:rPr b="1" i="0" lang="en-US" sz="4400" u="none">
                <a:solidFill>
                  <a:schemeClr val="lt2"/>
                </a:solidFill>
                <a:latin typeface="Tahoma"/>
                <a:ea typeface="Tahoma"/>
                <a:cs typeface="Tahoma"/>
                <a:sym typeface="Tahoma"/>
              </a:rPr>
              <a:t>Назанчение</a:t>
            </a:r>
            <a:endParaRPr/>
          </a:p>
        </p:txBody>
      </p:sp>
      <p:sp>
        <p:nvSpPr>
          <p:cNvPr id="408" name="Google Shape;408;p3"/>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1CADE4"/>
              </a:buClr>
              <a:buSzPts val="2560"/>
              <a:buFont typeface="Arial"/>
              <a:buChar char="►"/>
            </a:pPr>
            <a:r>
              <a:rPr b="0" i="1" lang="en-US" sz="3200" u="none" cap="none" strike="noStrike">
                <a:solidFill>
                  <a:schemeClr val="lt1"/>
                </a:solidFill>
                <a:latin typeface="Tahoma"/>
                <a:ea typeface="Tahoma"/>
                <a:cs typeface="Tahoma"/>
                <a:sym typeface="Tahoma"/>
              </a:rPr>
              <a:t>Паттерны поведения</a:t>
            </a:r>
            <a:r>
              <a:rPr b="0" i="0" lang="en-US" sz="3200" u="none" cap="none" strike="noStrike">
                <a:solidFill>
                  <a:schemeClr val="lt1"/>
                </a:solidFill>
                <a:latin typeface="Tahoma"/>
                <a:ea typeface="Tahoma"/>
                <a:cs typeface="Tahoma"/>
                <a:sym typeface="Tahoma"/>
              </a:rPr>
              <a:t> (behavioral patterns) используются для организации, управления и объединения различных вариантов поведения объектов.</a:t>
            </a:r>
            <a:endParaRPr/>
          </a:p>
          <a:p>
            <a:pPr indent="-180340" lvl="0" marL="342900" marR="0" rtl="0" algn="l">
              <a:lnSpc>
                <a:spcPct val="100000"/>
              </a:lnSpc>
              <a:spcBef>
                <a:spcPts val="640"/>
              </a:spcBef>
              <a:spcAft>
                <a:spcPts val="0"/>
              </a:spcAft>
              <a:buClr>
                <a:srgbClr val="1CADE4"/>
              </a:buClr>
              <a:buSzPts val="2560"/>
              <a:buFont typeface="Arial"/>
              <a:buNone/>
            </a:pPr>
            <a:r>
              <a:t/>
            </a:r>
            <a:endParaRPr b="0" i="0" sz="3200" u="none" cap="none" strike="noStrike">
              <a:solidFill>
                <a:srgbClr val="404040"/>
              </a:solidFill>
              <a:latin typeface="Tahoma"/>
              <a:ea typeface="Tahoma"/>
              <a:cs typeface="Tahoma"/>
              <a:sym typeface="Tahoma"/>
            </a:endParaRPr>
          </a:p>
          <a:p>
            <a:pPr indent="-180340" lvl="0" marL="342900" marR="0" rtl="0" algn="l">
              <a:lnSpc>
                <a:spcPct val="100000"/>
              </a:lnSpc>
              <a:spcBef>
                <a:spcPts val="640"/>
              </a:spcBef>
              <a:spcAft>
                <a:spcPts val="0"/>
              </a:spcAft>
              <a:buClr>
                <a:schemeClr val="hlink"/>
              </a:buClr>
              <a:buSzPts val="2560"/>
              <a:buFont typeface="Arial"/>
              <a:buNone/>
            </a:pPr>
            <a:r>
              <a:t/>
            </a:r>
            <a:endParaRPr b="0" i="0" sz="3200" u="none" cap="none" strike="noStrike">
              <a:solidFill>
                <a:schemeClr val="lt1"/>
              </a:solidFill>
              <a:latin typeface="Tahoma"/>
              <a:ea typeface="Tahoma"/>
              <a:cs typeface="Tahoma"/>
              <a:sym typeface="Tahoma"/>
            </a:endParaRPr>
          </a:p>
          <a:p>
            <a:pPr indent="-342900" lvl="0" marL="342900" marR="0" rtl="0" algn="l">
              <a:lnSpc>
                <a:spcPct val="100000"/>
              </a:lnSpc>
              <a:spcBef>
                <a:spcPts val="640"/>
              </a:spcBef>
              <a:spcAft>
                <a:spcPts val="0"/>
              </a:spcAft>
              <a:buClr>
                <a:schemeClr val="hlink"/>
              </a:buClr>
              <a:buSzPts val="2560"/>
              <a:buFont typeface="Arial"/>
              <a:buNone/>
            </a:pPr>
            <a:r>
              <a:rPr b="0" i="0" lang="en-US" sz="3200" u="none" cap="none" strike="noStrike">
                <a:solidFill>
                  <a:schemeClr val="lt1"/>
                </a:solidFill>
                <a:latin typeface="Tahoma"/>
                <a:ea typeface="Tahoma"/>
                <a:cs typeface="Tahoma"/>
                <a:sym typeface="Tahoma"/>
              </a:rPr>
              <a:t>Наследование и композиция</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6746716e8bef0383_95"/>
          <p:cNvSpPr txBox="1"/>
          <p:nvPr>
            <p:ph idx="1" type="body"/>
          </p:nvPr>
        </p:nvSpPr>
        <p:spPr>
          <a:xfrm>
            <a:off x="301625" y="1319525"/>
            <a:ext cx="8540700" cy="2845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400"/>
              <a:t>предлагает больше не отправлять такие вызовы напрямую. Вместо этого каждый вызов, отличающийся от других, следует завернуть в собственный класс с единственным методом, который и будет осуществлять вызов. Такие объекты называют </a:t>
            </a:r>
            <a:r>
              <a:rPr lang="en-US" sz="2400">
                <a:solidFill>
                  <a:schemeClr val="lt2"/>
                </a:solidFill>
              </a:rPr>
              <a:t>командами</a:t>
            </a:r>
            <a:r>
              <a:rPr lang="en-US" sz="2400"/>
              <a:t>.</a:t>
            </a:r>
            <a:endParaRPr sz="2400"/>
          </a:p>
        </p:txBody>
      </p:sp>
      <p:sp>
        <p:nvSpPr>
          <p:cNvPr id="611" name="Google Shape;611;g6746716e8bef0383_95"/>
          <p:cNvSpPr txBox="1"/>
          <p:nvPr>
            <p:ph type="title"/>
          </p:nvPr>
        </p:nvSpPr>
        <p:spPr>
          <a:xfrm>
            <a:off x="301625" y="228600"/>
            <a:ext cx="5487600" cy="871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000"/>
              <a:t>Решение. Паттерн Команда</a:t>
            </a:r>
            <a:endParaRPr sz="3000"/>
          </a:p>
        </p:txBody>
      </p:sp>
      <p:pic>
        <p:nvPicPr>
          <p:cNvPr id="612" name="Google Shape;612;g6746716e8bef0383_95"/>
          <p:cNvPicPr preferRelativeResize="0"/>
          <p:nvPr/>
        </p:nvPicPr>
        <p:blipFill>
          <a:blip r:embed="rId3">
            <a:alphaModFix/>
          </a:blip>
          <a:stretch>
            <a:fillRect/>
          </a:stretch>
        </p:blipFill>
        <p:spPr>
          <a:xfrm>
            <a:off x="152400" y="4317425"/>
            <a:ext cx="5347946" cy="2388175"/>
          </a:xfrm>
          <a:prstGeom prst="rect">
            <a:avLst/>
          </a:prstGeom>
          <a:noFill/>
          <a:ln>
            <a:noFill/>
          </a:ln>
        </p:spPr>
      </p:pic>
      <p:sp>
        <p:nvSpPr>
          <p:cNvPr id="613" name="Google Shape;613;g6746716e8bef0383_95"/>
          <p:cNvSpPr txBox="1"/>
          <p:nvPr/>
        </p:nvSpPr>
        <p:spPr>
          <a:xfrm>
            <a:off x="5789225" y="4466775"/>
            <a:ext cx="3229200" cy="1877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solidFill>
                  <a:srgbClr val="FFFFFF"/>
                </a:solidFill>
              </a:rPr>
              <a:t>К объекту интерфейса можно будет привязать объект команды, который знает, кому и в каком виде следует отправлять запросы. Когда объект интерфейса будет готов передать запрос, он вызовет метод команды, а та — позаботится обо всём остальном.</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6"/>
          <p:cNvSpPr txBox="1"/>
          <p:nvPr>
            <p:ph idx="1" type="body"/>
          </p:nvPr>
        </p:nvSpPr>
        <p:spPr>
          <a:xfrm>
            <a:off x="0" y="975733"/>
            <a:ext cx="8842200" cy="2600400"/>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rPr lang="en-US" sz="1800"/>
              <a:t>Вы заходите в ресторан и садитесь у окна. К вам подходит вежливый официант и принимает заказ, записывая все пожелания в блокнот. Откланявшись, он уходит на кухню, где вырывает лист из блокнота и клеит на стену. Далее лист оказывается в руках повара, который читает содержание заказа и готовит заказанные блюда.</a:t>
            </a:r>
            <a:endParaRPr sz="1800"/>
          </a:p>
          <a:p>
            <a:pPr indent="-180340" lvl="0" marL="342900" marR="0" rtl="0" algn="l">
              <a:spcBef>
                <a:spcPts val="0"/>
              </a:spcBef>
              <a:spcAft>
                <a:spcPts val="0"/>
              </a:spcAft>
              <a:buClr>
                <a:schemeClr val="hlink"/>
              </a:buClr>
              <a:buSzPts val="2560"/>
              <a:buFont typeface="Arial"/>
              <a:buNone/>
            </a:pPr>
            <a:r>
              <a:t/>
            </a:r>
            <a:endParaRPr sz="1800"/>
          </a:p>
          <a:p>
            <a:pPr indent="-180340" lvl="0" marL="342900" marR="0" rtl="0" algn="l">
              <a:spcBef>
                <a:spcPts val="0"/>
              </a:spcBef>
              <a:spcAft>
                <a:spcPts val="0"/>
              </a:spcAft>
              <a:buClr>
                <a:schemeClr val="hlink"/>
              </a:buClr>
              <a:buSzPts val="2560"/>
              <a:buFont typeface="Arial"/>
              <a:buNone/>
            </a:pPr>
            <a:r>
              <a:rPr lang="en-US" sz="1800"/>
              <a:t>В этом примере </a:t>
            </a:r>
            <a:r>
              <a:rPr lang="en-US" sz="1800">
                <a:solidFill>
                  <a:schemeClr val="lt2"/>
                </a:solidFill>
              </a:rPr>
              <a:t>вы являетесь отправителем, официант с блокнотом — командой, а повар — получателем.</a:t>
            </a:r>
            <a:endParaRPr sz="1800">
              <a:solidFill>
                <a:schemeClr val="lt2"/>
              </a:solidFill>
            </a:endParaRPr>
          </a:p>
        </p:txBody>
      </p:sp>
      <p:pic>
        <p:nvPicPr>
          <p:cNvPr id="620" name="Google Shape;620;p16"/>
          <p:cNvPicPr preferRelativeResize="0"/>
          <p:nvPr/>
        </p:nvPicPr>
        <p:blipFill rotWithShape="1">
          <a:blip r:embed="rId3">
            <a:alphaModFix/>
          </a:blip>
          <a:srcRect b="0" l="0" r="0" t="0"/>
          <a:stretch/>
        </p:blipFill>
        <p:spPr>
          <a:xfrm>
            <a:off x="3718541" y="3905361"/>
            <a:ext cx="5425451" cy="3019025"/>
          </a:xfrm>
          <a:prstGeom prst="rect">
            <a:avLst/>
          </a:prstGeom>
          <a:noFill/>
          <a:ln>
            <a:noFill/>
          </a:ln>
        </p:spPr>
      </p:pic>
      <p:sp>
        <p:nvSpPr>
          <p:cNvPr id="621" name="Google Shape;621;p16"/>
          <p:cNvSpPr txBox="1"/>
          <p:nvPr/>
        </p:nvSpPr>
        <p:spPr>
          <a:xfrm>
            <a:off x="0" y="0"/>
            <a:ext cx="4114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Аналогия из жизни</a:t>
            </a:r>
            <a:endParaRPr sz="3000">
              <a:solidFill>
                <a:schemeClr val="lt2"/>
              </a:solidFill>
            </a:endParaRPr>
          </a:p>
        </p:txBody>
      </p:sp>
      <p:sp>
        <p:nvSpPr>
          <p:cNvPr id="622" name="Google Shape;622;p16"/>
          <p:cNvSpPr txBox="1"/>
          <p:nvPr/>
        </p:nvSpPr>
        <p:spPr>
          <a:xfrm>
            <a:off x="229474" y="4264375"/>
            <a:ext cx="3297900" cy="2301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solidFill>
                  <a:srgbClr val="FFFFFF"/>
                </a:solidFill>
              </a:rPr>
              <a:t>вы не соприкасаетесь напрямую с поваром. Вместо этого вы отправляете заказ с официантом, который самостоятельно «настраивает» повара на работу. С другой стороны, повар не знает, кто конкретно послал ему заказ. Но это ему безразлично, так как вся необходимая информация есть в листе заказа.</a:t>
            </a:r>
            <a:endParaRPr>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g6746716e8bef0383_110"/>
          <p:cNvSpPr txBox="1"/>
          <p:nvPr/>
        </p:nvSpPr>
        <p:spPr>
          <a:xfrm>
            <a:off x="0" y="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Структура</a:t>
            </a:r>
            <a:endParaRPr sz="3000">
              <a:solidFill>
                <a:schemeClr val="lt2"/>
              </a:solidFill>
            </a:endParaRPr>
          </a:p>
        </p:txBody>
      </p:sp>
      <p:pic>
        <p:nvPicPr>
          <p:cNvPr id="629" name="Google Shape;629;g6746716e8bef0383_110"/>
          <p:cNvPicPr preferRelativeResize="0"/>
          <p:nvPr/>
        </p:nvPicPr>
        <p:blipFill>
          <a:blip r:embed="rId3">
            <a:alphaModFix/>
          </a:blip>
          <a:stretch>
            <a:fillRect/>
          </a:stretch>
        </p:blipFill>
        <p:spPr>
          <a:xfrm>
            <a:off x="335598" y="940776"/>
            <a:ext cx="8472825" cy="4976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4" name="Shape 634"/>
        <p:cNvGrpSpPr/>
        <p:nvPr/>
      </p:nvGrpSpPr>
      <p:grpSpPr>
        <a:xfrm>
          <a:off x="0" y="0"/>
          <a:ext cx="0" cy="0"/>
          <a:chOff x="0" y="0"/>
          <a:chExt cx="0" cy="0"/>
        </a:xfrm>
      </p:grpSpPr>
      <p:sp>
        <p:nvSpPr>
          <p:cNvPr id="635" name="Google Shape;635;p19"/>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636" name="Google Shape;636;p19"/>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pic>
        <p:nvPicPr>
          <p:cNvPr id="637" name="Google Shape;637;p19"/>
          <p:cNvPicPr preferRelativeResize="0"/>
          <p:nvPr/>
        </p:nvPicPr>
        <p:blipFill rotWithShape="1">
          <a:blip r:embed="rId3">
            <a:alphaModFix/>
          </a:blip>
          <a:srcRect b="0" l="0" r="0" t="0"/>
          <a:stretch/>
        </p:blipFill>
        <p:spPr>
          <a:xfrm>
            <a:off x="827087" y="115887"/>
            <a:ext cx="6688137" cy="6445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20"/>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643" name="Google Shape;643;p20"/>
          <p:cNvSpPr txBox="1"/>
          <p:nvPr>
            <p:ph idx="1" type="body"/>
          </p:nvPr>
        </p:nvSpPr>
        <p:spPr>
          <a:xfrm>
            <a:off x="301625" y="2035175"/>
            <a:ext cx="8540750" cy="4498975"/>
          </a:xfrm>
          <a:prstGeom prst="rect">
            <a:avLst/>
          </a:prstGeom>
          <a:noFill/>
          <a:ln>
            <a:noFill/>
          </a:ln>
        </p:spPr>
        <p:txBody>
          <a:bodyPr anchorCtr="0" anchor="t" bIns="45700" lIns="91425" spcFirstLastPara="1" rIns="91425" wrap="square" tIns="45700">
            <a:noAutofit/>
          </a:bodyPr>
          <a:lstStyle/>
          <a:p>
            <a:pPr indent="-220980" lvl="0" marL="342900" marR="0" rtl="0" algn="l">
              <a:lnSpc>
                <a:spcPct val="100000"/>
              </a:lnSpc>
              <a:spcBef>
                <a:spcPts val="0"/>
              </a:spcBef>
              <a:spcAft>
                <a:spcPts val="0"/>
              </a:spcAft>
              <a:buClr>
                <a:schemeClr val="hlink"/>
              </a:buClr>
              <a:buSzPts val="1920"/>
              <a:buFont typeface="Arial"/>
              <a:buNone/>
            </a:pPr>
            <a:r>
              <a:t/>
            </a:r>
            <a:endParaRPr b="0" i="0" sz="2400" u="none">
              <a:solidFill>
                <a:schemeClr val="lt1"/>
              </a:solidFill>
              <a:latin typeface="Tahoma"/>
              <a:ea typeface="Tahoma"/>
              <a:cs typeface="Tahoma"/>
              <a:sym typeface="Tahoma"/>
            </a:endParaRPr>
          </a:p>
          <a:p>
            <a:pPr indent="-220980" lvl="0" marL="342900" marR="0" rtl="0" algn="l">
              <a:lnSpc>
                <a:spcPct val="100000"/>
              </a:lnSpc>
              <a:spcBef>
                <a:spcPts val="480"/>
              </a:spcBef>
              <a:spcAft>
                <a:spcPts val="0"/>
              </a:spcAft>
              <a:buClr>
                <a:schemeClr val="hlink"/>
              </a:buClr>
              <a:buSzPts val="1920"/>
              <a:buFont typeface="Arial"/>
              <a:buNone/>
            </a:pPr>
            <a:r>
              <a:t/>
            </a:r>
            <a:endParaRPr b="0" i="0" sz="2400" u="none">
              <a:solidFill>
                <a:schemeClr val="lt1"/>
              </a:solidFill>
              <a:latin typeface="Tahoma"/>
              <a:ea typeface="Tahoma"/>
              <a:cs typeface="Tahoma"/>
              <a:sym typeface="Tahoma"/>
            </a:endParaRPr>
          </a:p>
          <a:p>
            <a:pPr indent="-220980" lvl="0" marL="342900" marR="0" rtl="0" algn="l">
              <a:lnSpc>
                <a:spcPct val="100000"/>
              </a:lnSpc>
              <a:spcBef>
                <a:spcPts val="480"/>
              </a:spcBef>
              <a:spcAft>
                <a:spcPts val="0"/>
              </a:spcAft>
              <a:buClr>
                <a:schemeClr val="hlink"/>
              </a:buClr>
              <a:buSzPts val="1920"/>
              <a:buFont typeface="Arial"/>
              <a:buNone/>
            </a:pPr>
            <a:r>
              <a:t/>
            </a:r>
            <a:endParaRPr b="0" i="0" sz="2400" u="none">
              <a:solidFill>
                <a:schemeClr val="lt1"/>
              </a:solidFill>
              <a:latin typeface="Tahoma"/>
              <a:ea typeface="Tahoma"/>
              <a:cs typeface="Tahoma"/>
              <a:sym typeface="Tahoma"/>
            </a:endParaRPr>
          </a:p>
          <a:p>
            <a:pPr indent="-220980" lvl="0" marL="342900" marR="0" rtl="0" algn="l">
              <a:lnSpc>
                <a:spcPct val="100000"/>
              </a:lnSpc>
              <a:spcBef>
                <a:spcPts val="480"/>
              </a:spcBef>
              <a:spcAft>
                <a:spcPts val="0"/>
              </a:spcAft>
              <a:buClr>
                <a:schemeClr val="hlink"/>
              </a:buClr>
              <a:buSzPts val="1920"/>
              <a:buFont typeface="Arial"/>
              <a:buNone/>
            </a:pPr>
            <a:r>
              <a:t/>
            </a:r>
            <a:endParaRPr b="0" i="0" sz="2400" u="none">
              <a:solidFill>
                <a:schemeClr val="lt1"/>
              </a:solidFill>
              <a:latin typeface="Tahoma"/>
              <a:ea typeface="Tahoma"/>
              <a:cs typeface="Tahoma"/>
              <a:sym typeface="Tahoma"/>
            </a:endParaRPr>
          </a:p>
          <a:p>
            <a:pPr indent="-220980" lvl="0" marL="342900" marR="0" rtl="0" algn="l">
              <a:lnSpc>
                <a:spcPct val="100000"/>
              </a:lnSpc>
              <a:spcBef>
                <a:spcPts val="480"/>
              </a:spcBef>
              <a:spcAft>
                <a:spcPts val="0"/>
              </a:spcAft>
              <a:buClr>
                <a:schemeClr val="hlink"/>
              </a:buClr>
              <a:buSzPts val="1920"/>
              <a:buFont typeface="Arial"/>
              <a:buNone/>
            </a:pPr>
            <a:r>
              <a:t/>
            </a:r>
            <a:endParaRPr b="0" i="0" sz="2400" u="none">
              <a:solidFill>
                <a:schemeClr val="lt1"/>
              </a:solidFill>
              <a:latin typeface="Tahoma"/>
              <a:ea typeface="Tahoma"/>
              <a:cs typeface="Tahoma"/>
              <a:sym typeface="Tahoma"/>
            </a:endParaRPr>
          </a:p>
          <a:p>
            <a:pPr indent="-342900" lvl="0" marL="342900" marR="0" rtl="0" algn="l">
              <a:lnSpc>
                <a:spcPct val="100000"/>
              </a:lnSpc>
              <a:spcBef>
                <a:spcPts val="2400"/>
              </a:spcBef>
              <a:spcAft>
                <a:spcPts val="0"/>
              </a:spcAft>
              <a:buClr>
                <a:srgbClr val="1CADE4"/>
              </a:buClr>
              <a:buSzPts val="1920"/>
              <a:buFont typeface="Arial"/>
              <a:buChar char="►"/>
            </a:pPr>
            <a:r>
              <a:rPr b="0" i="0" lang="en-US" sz="2400" u="none">
                <a:solidFill>
                  <a:schemeClr val="lt1"/>
                </a:solidFill>
                <a:latin typeface="Tahoma"/>
                <a:ea typeface="Tahoma"/>
                <a:cs typeface="Tahoma"/>
                <a:sym typeface="Tahoma"/>
              </a:rPr>
              <a:t>Объект класса </a:t>
            </a:r>
            <a:r>
              <a:rPr b="0" i="0" lang="en-US" sz="2000" u="none">
                <a:solidFill>
                  <a:schemeClr val="lt2"/>
                </a:solidFill>
                <a:latin typeface="Consolas"/>
                <a:ea typeface="Consolas"/>
                <a:cs typeface="Consolas"/>
                <a:sym typeface="Consolas"/>
              </a:rPr>
              <a:t>Receiver</a:t>
            </a:r>
            <a:r>
              <a:rPr b="0" i="0" lang="en-US" sz="2400" u="none">
                <a:solidFill>
                  <a:schemeClr val="lt1"/>
                </a:solidFill>
                <a:latin typeface="Tahoma"/>
                <a:ea typeface="Tahoma"/>
                <a:cs typeface="Tahoma"/>
                <a:sym typeface="Tahoma"/>
              </a:rPr>
              <a:t> – это то, над чем выполняется команда. Команда изменяет состояние этого объекта.</a:t>
            </a:r>
            <a:endParaRPr/>
          </a:p>
          <a:p>
            <a:pPr indent="-342900" lvl="0" marL="342900" marR="0" rtl="0" algn="l">
              <a:lnSpc>
                <a:spcPct val="100000"/>
              </a:lnSpc>
              <a:spcBef>
                <a:spcPts val="2400"/>
              </a:spcBef>
              <a:spcAft>
                <a:spcPts val="0"/>
              </a:spcAft>
              <a:buClr>
                <a:srgbClr val="1CADE4"/>
              </a:buClr>
              <a:buSzPts val="1920"/>
              <a:buFont typeface="Arial"/>
              <a:buChar char="►"/>
            </a:pPr>
            <a:r>
              <a:rPr b="0" i="0" lang="en-US" sz="2400" u="none">
                <a:solidFill>
                  <a:schemeClr val="lt1"/>
                </a:solidFill>
                <a:latin typeface="Tahoma"/>
                <a:ea typeface="Tahoma"/>
                <a:cs typeface="Tahoma"/>
                <a:sym typeface="Tahoma"/>
              </a:rPr>
              <a:t>Класс </a:t>
            </a:r>
            <a:r>
              <a:rPr b="0" i="0" lang="en-US" sz="2000" u="none">
                <a:solidFill>
                  <a:schemeClr val="lt2"/>
                </a:solidFill>
                <a:latin typeface="Consolas"/>
                <a:ea typeface="Consolas"/>
                <a:cs typeface="Consolas"/>
                <a:sym typeface="Consolas"/>
              </a:rPr>
              <a:t>Invoker</a:t>
            </a:r>
            <a:r>
              <a:rPr b="0" i="0" lang="en-US" sz="2400" u="none">
                <a:solidFill>
                  <a:schemeClr val="lt1"/>
                </a:solidFill>
                <a:latin typeface="Tahoma"/>
                <a:ea typeface="Tahoma"/>
                <a:cs typeface="Tahoma"/>
                <a:sym typeface="Tahoma"/>
              </a:rPr>
              <a:t> инкапсулирует команду (или команды) и может выполнять команды по необходимости.</a:t>
            </a:r>
            <a:endParaRPr/>
          </a:p>
          <a:p>
            <a:pPr indent="-220980" lvl="0" marL="342900" marR="0" rtl="0" algn="l">
              <a:spcBef>
                <a:spcPts val="480"/>
              </a:spcBef>
              <a:spcAft>
                <a:spcPts val="0"/>
              </a:spcAft>
              <a:buClr>
                <a:schemeClr val="hlink"/>
              </a:buClr>
              <a:buSzPts val="1920"/>
              <a:buFont typeface="Arial"/>
              <a:buNone/>
            </a:pPr>
            <a:r>
              <a:t/>
            </a:r>
            <a:endParaRPr b="0" i="0" sz="2400" u="none">
              <a:solidFill>
                <a:schemeClr val="lt1"/>
              </a:solidFill>
              <a:latin typeface="Tahoma"/>
              <a:ea typeface="Tahoma"/>
              <a:cs typeface="Tahoma"/>
              <a:sym typeface="Tahoma"/>
            </a:endParaRPr>
          </a:p>
        </p:txBody>
      </p:sp>
      <p:pic>
        <p:nvPicPr>
          <p:cNvPr id="644" name="Google Shape;644;p20"/>
          <p:cNvPicPr preferRelativeResize="0"/>
          <p:nvPr/>
        </p:nvPicPr>
        <p:blipFill rotWithShape="1">
          <a:blip r:embed="rId3">
            <a:alphaModFix/>
          </a:blip>
          <a:srcRect b="0" l="0" r="0" t="0"/>
          <a:stretch/>
        </p:blipFill>
        <p:spPr>
          <a:xfrm>
            <a:off x="331787" y="800100"/>
            <a:ext cx="8442325" cy="34845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g19bc7ef0e31e0c1b_5"/>
          <p:cNvPicPr preferRelativeResize="0"/>
          <p:nvPr/>
        </p:nvPicPr>
        <p:blipFill>
          <a:blip r:embed="rId3">
            <a:alphaModFix/>
          </a:blip>
          <a:stretch>
            <a:fillRect/>
          </a:stretch>
        </p:blipFill>
        <p:spPr>
          <a:xfrm>
            <a:off x="0" y="0"/>
            <a:ext cx="3822700" cy="6553201"/>
          </a:xfrm>
          <a:prstGeom prst="rect">
            <a:avLst/>
          </a:prstGeom>
          <a:noFill/>
          <a:ln>
            <a:noFill/>
          </a:ln>
        </p:spPr>
      </p:pic>
      <p:pic>
        <p:nvPicPr>
          <p:cNvPr id="651" name="Google Shape;651;g19bc7ef0e31e0c1b_5"/>
          <p:cNvPicPr preferRelativeResize="0"/>
          <p:nvPr/>
        </p:nvPicPr>
        <p:blipFill>
          <a:blip r:embed="rId4">
            <a:alphaModFix/>
          </a:blip>
          <a:stretch>
            <a:fillRect/>
          </a:stretch>
        </p:blipFill>
        <p:spPr>
          <a:xfrm>
            <a:off x="3671800" y="460038"/>
            <a:ext cx="5472199" cy="59379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g19bc7ef0e31e0c1b_1"/>
          <p:cNvSpPr txBox="1"/>
          <p:nvPr/>
        </p:nvSpPr>
        <p:spPr>
          <a:xfrm>
            <a:off x="0" y="0"/>
            <a:ext cx="86439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FF"/>
                </a:solidFill>
                <a:highlight>
                  <a:srgbClr val="000000"/>
                </a:highlight>
              </a:rPr>
              <a:t>надо программно организовать включение и выключение прибора, например, телевизора</a:t>
            </a:r>
            <a:endParaRPr>
              <a:solidFill>
                <a:srgbClr val="FFFFFF"/>
              </a:solidFill>
              <a:highlight>
                <a:srgbClr val="000000"/>
              </a:highlight>
            </a:endParaRPr>
          </a:p>
        </p:txBody>
      </p:sp>
      <p:pic>
        <p:nvPicPr>
          <p:cNvPr id="658" name="Google Shape;658;g19bc7ef0e31e0c1b_1"/>
          <p:cNvPicPr preferRelativeResize="0"/>
          <p:nvPr/>
        </p:nvPicPr>
        <p:blipFill>
          <a:blip r:embed="rId3">
            <a:alphaModFix/>
          </a:blip>
          <a:stretch>
            <a:fillRect/>
          </a:stretch>
        </p:blipFill>
        <p:spPr>
          <a:xfrm>
            <a:off x="108251" y="396300"/>
            <a:ext cx="5200650" cy="4619625"/>
          </a:xfrm>
          <a:prstGeom prst="rect">
            <a:avLst/>
          </a:prstGeom>
          <a:noFill/>
          <a:ln>
            <a:noFill/>
          </a:ln>
        </p:spPr>
      </p:pic>
      <p:pic>
        <p:nvPicPr>
          <p:cNvPr id="659" name="Google Shape;659;g19bc7ef0e31e0c1b_1"/>
          <p:cNvPicPr preferRelativeResize="0"/>
          <p:nvPr/>
        </p:nvPicPr>
        <p:blipFill>
          <a:blip r:embed="rId4">
            <a:alphaModFix/>
          </a:blip>
          <a:stretch>
            <a:fillRect/>
          </a:stretch>
        </p:blipFill>
        <p:spPr>
          <a:xfrm>
            <a:off x="4712525" y="350550"/>
            <a:ext cx="2919416" cy="6507450"/>
          </a:xfrm>
          <a:prstGeom prst="rect">
            <a:avLst/>
          </a:prstGeom>
          <a:noFill/>
          <a:ln>
            <a:noFill/>
          </a:ln>
        </p:spPr>
      </p:pic>
      <p:pic>
        <p:nvPicPr>
          <p:cNvPr id="660" name="Google Shape;660;g19bc7ef0e31e0c1b_1"/>
          <p:cNvPicPr preferRelativeResize="0"/>
          <p:nvPr/>
        </p:nvPicPr>
        <p:blipFill>
          <a:blip r:embed="rId5">
            <a:alphaModFix/>
          </a:blip>
          <a:stretch>
            <a:fillRect/>
          </a:stretch>
        </p:blipFill>
        <p:spPr>
          <a:xfrm>
            <a:off x="410100" y="4639850"/>
            <a:ext cx="3179149" cy="2218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4" name="Shape 664"/>
        <p:cNvGrpSpPr/>
        <p:nvPr/>
      </p:nvGrpSpPr>
      <p:grpSpPr>
        <a:xfrm>
          <a:off x="0" y="0"/>
          <a:ext cx="0" cy="0"/>
          <a:chOff x="0" y="0"/>
          <a:chExt cx="0" cy="0"/>
        </a:xfrm>
      </p:grpSpPr>
      <p:sp>
        <p:nvSpPr>
          <p:cNvPr id="665" name="Google Shape;665;p21"/>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666" name="Google Shape;666;p21"/>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667" name="Google Shape;667;p21"/>
          <p:cNvSpPr txBox="1"/>
          <p:nvPr/>
        </p:nvSpPr>
        <p:spPr>
          <a:xfrm>
            <a:off x="204787" y="228600"/>
            <a:ext cx="8734425" cy="67405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8000"/>
              </a:buClr>
              <a:buSzPts val="1600"/>
              <a:buFont typeface="Consolas"/>
              <a:buNone/>
            </a:pPr>
            <a:r>
              <a:rPr b="0" i="0" lang="en-US" sz="1600" u="none">
                <a:solidFill>
                  <a:srgbClr val="008000"/>
                </a:solidFill>
                <a:latin typeface="Consolas"/>
                <a:ea typeface="Consolas"/>
                <a:cs typeface="Consolas"/>
                <a:sym typeface="Consolas"/>
              </a:rPr>
              <a:t>// объект хранит целочисленное значение,</a:t>
            </a:r>
            <a:endParaRPr/>
          </a:p>
          <a:p>
            <a:pPr indent="0" lvl="0" marL="0" marR="0" rtl="0" algn="l">
              <a:lnSpc>
                <a:spcPct val="100000"/>
              </a:lnSpc>
              <a:spcBef>
                <a:spcPts val="0"/>
              </a:spcBef>
              <a:spcAft>
                <a:spcPts val="0"/>
              </a:spcAft>
              <a:buClr>
                <a:srgbClr val="000000"/>
              </a:buClr>
              <a:buSzPts val="1600"/>
              <a:buFont typeface="Consolas"/>
              <a:buNone/>
            </a:pPr>
            <a:r>
              <a:rPr b="0" i="0" lang="en-US" sz="1600" u="none">
                <a:solidFill>
                  <a:srgbClr val="000000"/>
                </a:solidFill>
                <a:latin typeface="Consolas"/>
                <a:ea typeface="Consolas"/>
                <a:cs typeface="Consolas"/>
                <a:sym typeface="Consolas"/>
              </a:rPr>
              <a:t>    </a:t>
            </a:r>
            <a:r>
              <a:rPr b="0" i="0" lang="en-US" sz="1600" u="none">
                <a:solidFill>
                  <a:srgbClr val="008000"/>
                </a:solidFill>
                <a:latin typeface="Consolas"/>
                <a:ea typeface="Consolas"/>
                <a:cs typeface="Consolas"/>
                <a:sym typeface="Consolas"/>
              </a:rPr>
              <a:t>// производит с ним арифметические операции</a:t>
            </a:r>
            <a:endParaRPr/>
          </a:p>
          <a:p>
            <a:pPr indent="0" lvl="0" marL="0" marR="0" rtl="0" algn="l">
              <a:lnSpc>
                <a:spcPct val="100000"/>
              </a:lnSpc>
              <a:spcBef>
                <a:spcPts val="0"/>
              </a:spcBef>
              <a:spcAft>
                <a:spcPts val="0"/>
              </a:spcAft>
              <a:buClr>
                <a:srgbClr val="000000"/>
              </a:buClr>
              <a:buSzPts val="1600"/>
              <a:buFont typeface="Consolas"/>
              <a:buNone/>
            </a:pPr>
            <a:r>
              <a:rPr b="0" i="0" lang="en-US" sz="1600" u="none">
                <a:solidFill>
                  <a:srgbClr val="000000"/>
                </a:solidFill>
                <a:latin typeface="Consolas"/>
                <a:ea typeface="Consolas"/>
                <a:cs typeface="Consolas"/>
                <a:sym typeface="Consolas"/>
              </a:rPr>
              <a:t>    </a:t>
            </a:r>
            <a:r>
              <a:rPr b="0" i="0" lang="en-US" sz="1600" u="none">
                <a:solidFill>
                  <a:srgbClr val="008000"/>
                </a:solidFill>
                <a:latin typeface="Consolas"/>
                <a:ea typeface="Consolas"/>
                <a:cs typeface="Consolas"/>
                <a:sym typeface="Consolas"/>
              </a:rPr>
              <a:t>// (соответствует классу Receiver на схеме паттерна)</a:t>
            </a:r>
            <a:endParaRPr/>
          </a:p>
          <a:p>
            <a:pPr indent="0" lvl="0" marL="0" marR="0" rtl="0" algn="l">
              <a:lnSpc>
                <a:spcPct val="100000"/>
              </a:lnSpc>
              <a:spcBef>
                <a:spcPts val="0"/>
              </a:spcBef>
              <a:spcAft>
                <a:spcPts val="0"/>
              </a:spcAft>
              <a:buClr>
                <a:srgbClr val="000000"/>
              </a:buClr>
              <a:buSzPts val="1600"/>
              <a:buFont typeface="Consolas"/>
              <a:buNone/>
            </a:pPr>
            <a:r>
              <a:rPr b="0" i="0" lang="en-US" sz="1600" u="none">
                <a:solidFill>
                  <a:srgbClr val="000000"/>
                </a:solidFill>
                <a:latin typeface="Consolas"/>
                <a:ea typeface="Consolas"/>
                <a:cs typeface="Consolas"/>
                <a:sym typeface="Consolas"/>
              </a:rPr>
              <a:t>    </a:t>
            </a:r>
            <a:r>
              <a:rPr b="0" i="0" lang="en-US" sz="1600" u="none">
                <a:solidFill>
                  <a:srgbClr val="0000FF"/>
                </a:solidFill>
                <a:latin typeface="Consolas"/>
                <a:ea typeface="Consolas"/>
                <a:cs typeface="Consolas"/>
                <a:sym typeface="Consolas"/>
              </a:rPr>
              <a:t>public</a:t>
            </a:r>
            <a:r>
              <a:rPr b="0" i="0" lang="en-US" sz="1600" u="none">
                <a:solidFill>
                  <a:srgbClr val="000000"/>
                </a:solidFill>
                <a:latin typeface="Consolas"/>
                <a:ea typeface="Consolas"/>
                <a:cs typeface="Consolas"/>
                <a:sym typeface="Consolas"/>
              </a:rPr>
              <a:t> </a:t>
            </a:r>
            <a:r>
              <a:rPr b="0" i="0" lang="en-US" sz="1600" u="none">
                <a:solidFill>
                  <a:srgbClr val="0000FF"/>
                </a:solidFill>
                <a:latin typeface="Consolas"/>
                <a:ea typeface="Consolas"/>
                <a:cs typeface="Consolas"/>
                <a:sym typeface="Consolas"/>
              </a:rPr>
              <a:t>class</a:t>
            </a:r>
            <a:r>
              <a:rPr b="0" i="0" lang="en-US" sz="1600" u="none">
                <a:solidFill>
                  <a:srgbClr val="000000"/>
                </a:solidFill>
                <a:latin typeface="Consolas"/>
                <a:ea typeface="Consolas"/>
                <a:cs typeface="Consolas"/>
                <a:sym typeface="Consolas"/>
              </a:rPr>
              <a:t> </a:t>
            </a:r>
            <a:r>
              <a:rPr b="0" i="0" lang="en-US" sz="1600" u="none">
                <a:solidFill>
                  <a:srgbClr val="2B91AF"/>
                </a:solidFill>
                <a:latin typeface="Consolas"/>
                <a:ea typeface="Consolas"/>
                <a:cs typeface="Consolas"/>
                <a:sym typeface="Consolas"/>
              </a:rPr>
              <a:t>Calculator</a:t>
            </a:r>
            <a:endParaRPr/>
          </a:p>
          <a:p>
            <a:pPr indent="0" lvl="0" marL="0" marR="0" rtl="0" algn="l">
              <a:lnSpc>
                <a:spcPct val="100000"/>
              </a:lnSpc>
              <a:spcBef>
                <a:spcPts val="0"/>
              </a:spcBef>
              <a:spcAft>
                <a:spcPts val="0"/>
              </a:spcAft>
              <a:buClr>
                <a:srgbClr val="000000"/>
              </a:buClr>
              <a:buSzPts val="1600"/>
              <a:buFont typeface="Consolas"/>
              <a:buNone/>
            </a:pPr>
            <a:r>
              <a:rPr b="0" i="0" lang="en-US" sz="16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600"/>
              <a:buFont typeface="Consolas"/>
              <a:buNone/>
            </a:pPr>
            <a:r>
              <a:rPr b="0" i="0" lang="en-US" sz="1600" u="none">
                <a:solidFill>
                  <a:srgbClr val="000000"/>
                </a:solidFill>
                <a:latin typeface="Consolas"/>
                <a:ea typeface="Consolas"/>
                <a:cs typeface="Consolas"/>
                <a:sym typeface="Consolas"/>
              </a:rPr>
              <a:t>        </a:t>
            </a:r>
            <a:r>
              <a:rPr b="0" i="0" lang="en-US" sz="1600" u="none">
                <a:solidFill>
                  <a:srgbClr val="0000FF"/>
                </a:solidFill>
                <a:latin typeface="Consolas"/>
                <a:ea typeface="Consolas"/>
                <a:cs typeface="Consolas"/>
                <a:sym typeface="Consolas"/>
              </a:rPr>
              <a:t>private</a:t>
            </a:r>
            <a:r>
              <a:rPr b="0" i="0" lang="en-US" sz="1600" u="none">
                <a:solidFill>
                  <a:srgbClr val="000000"/>
                </a:solidFill>
                <a:latin typeface="Consolas"/>
                <a:ea typeface="Consolas"/>
                <a:cs typeface="Consolas"/>
                <a:sym typeface="Consolas"/>
              </a:rPr>
              <a:t> </a:t>
            </a:r>
            <a:r>
              <a:rPr b="0" i="0" lang="en-US" sz="1600" u="none">
                <a:solidFill>
                  <a:srgbClr val="0000FF"/>
                </a:solidFill>
                <a:latin typeface="Consolas"/>
                <a:ea typeface="Consolas"/>
                <a:cs typeface="Consolas"/>
                <a:sym typeface="Consolas"/>
              </a:rPr>
              <a:t>int</a:t>
            </a:r>
            <a:r>
              <a:rPr b="0" i="0" lang="en-US" sz="1600" u="none">
                <a:solidFill>
                  <a:srgbClr val="000000"/>
                </a:solidFill>
                <a:latin typeface="Consolas"/>
                <a:ea typeface="Consolas"/>
                <a:cs typeface="Consolas"/>
                <a:sym typeface="Consolas"/>
              </a:rPr>
              <a:t> _value;</a:t>
            </a:r>
            <a:endParaRPr/>
          </a:p>
          <a:p>
            <a:pPr indent="0" lvl="0" marL="0" marR="0" rtl="0" algn="l">
              <a:lnSpc>
                <a:spcPct val="100000"/>
              </a:lnSpc>
              <a:spcBef>
                <a:spcPts val="0"/>
              </a:spcBef>
              <a:spcAft>
                <a:spcPts val="0"/>
              </a:spcAft>
              <a:buClr>
                <a:schemeClr val="lt1"/>
              </a:buClr>
              <a:buSzPts val="1600"/>
              <a:buFont typeface="Tahoma"/>
              <a:buNone/>
            </a:pPr>
            <a:r>
              <a:t/>
            </a:r>
            <a:endParaRPr b="0" i="0" sz="16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Consolas"/>
              <a:buNone/>
            </a:pPr>
            <a:r>
              <a:rPr b="0" i="0" lang="en-US" sz="1600" u="none">
                <a:solidFill>
                  <a:srgbClr val="000000"/>
                </a:solidFill>
                <a:latin typeface="Consolas"/>
                <a:ea typeface="Consolas"/>
                <a:cs typeface="Consolas"/>
                <a:sym typeface="Consolas"/>
              </a:rPr>
              <a:t>        </a:t>
            </a:r>
            <a:r>
              <a:rPr b="0" i="0" lang="en-US" sz="1600" u="none">
                <a:solidFill>
                  <a:srgbClr val="0000FF"/>
                </a:solidFill>
                <a:latin typeface="Consolas"/>
                <a:ea typeface="Consolas"/>
                <a:cs typeface="Consolas"/>
                <a:sym typeface="Consolas"/>
              </a:rPr>
              <a:t>public</a:t>
            </a:r>
            <a:r>
              <a:rPr b="0" i="0" lang="en-US" sz="1600" u="none">
                <a:solidFill>
                  <a:srgbClr val="000000"/>
                </a:solidFill>
                <a:latin typeface="Consolas"/>
                <a:ea typeface="Consolas"/>
                <a:cs typeface="Consolas"/>
                <a:sym typeface="Consolas"/>
              </a:rPr>
              <a:t> </a:t>
            </a:r>
            <a:r>
              <a:rPr b="0" i="0" lang="en-US" sz="1600" u="none">
                <a:solidFill>
                  <a:srgbClr val="0000FF"/>
                </a:solidFill>
                <a:latin typeface="Consolas"/>
                <a:ea typeface="Consolas"/>
                <a:cs typeface="Consolas"/>
                <a:sym typeface="Consolas"/>
              </a:rPr>
              <a:t>void</a:t>
            </a:r>
            <a:r>
              <a:rPr b="0" i="0" lang="en-US" sz="1600" u="none">
                <a:solidFill>
                  <a:srgbClr val="000000"/>
                </a:solidFill>
                <a:latin typeface="Consolas"/>
                <a:ea typeface="Consolas"/>
                <a:cs typeface="Consolas"/>
                <a:sym typeface="Consolas"/>
              </a:rPr>
              <a:t> Operation(</a:t>
            </a:r>
            <a:r>
              <a:rPr b="0" i="0" lang="en-US" sz="1600" u="none">
                <a:solidFill>
                  <a:srgbClr val="0000FF"/>
                </a:solidFill>
                <a:latin typeface="Consolas"/>
                <a:ea typeface="Consolas"/>
                <a:cs typeface="Consolas"/>
                <a:sym typeface="Consolas"/>
              </a:rPr>
              <a:t>char</a:t>
            </a:r>
            <a:r>
              <a:rPr b="0" i="0" lang="en-US" sz="1600" u="none">
                <a:solidFill>
                  <a:srgbClr val="000000"/>
                </a:solidFill>
                <a:latin typeface="Consolas"/>
                <a:ea typeface="Consolas"/>
                <a:cs typeface="Consolas"/>
                <a:sym typeface="Consolas"/>
              </a:rPr>
              <a:t> @operator, </a:t>
            </a:r>
            <a:r>
              <a:rPr b="0" i="0" lang="en-US" sz="1600" u="none">
                <a:solidFill>
                  <a:srgbClr val="0000FF"/>
                </a:solidFill>
                <a:latin typeface="Consolas"/>
                <a:ea typeface="Consolas"/>
                <a:cs typeface="Consolas"/>
                <a:sym typeface="Consolas"/>
              </a:rPr>
              <a:t>int</a:t>
            </a:r>
            <a:r>
              <a:rPr b="0" i="0" lang="en-US" sz="1600" u="none">
                <a:solidFill>
                  <a:srgbClr val="000000"/>
                </a:solidFill>
                <a:latin typeface="Consolas"/>
                <a:ea typeface="Consolas"/>
                <a:cs typeface="Consolas"/>
                <a:sym typeface="Consolas"/>
              </a:rPr>
              <a:t> operand)</a:t>
            </a:r>
            <a:endParaRPr/>
          </a:p>
          <a:p>
            <a:pPr indent="0" lvl="0" marL="0" marR="0" rtl="0" algn="l">
              <a:lnSpc>
                <a:spcPct val="100000"/>
              </a:lnSpc>
              <a:spcBef>
                <a:spcPts val="0"/>
              </a:spcBef>
              <a:spcAft>
                <a:spcPts val="0"/>
              </a:spcAft>
              <a:buClr>
                <a:srgbClr val="000000"/>
              </a:buClr>
              <a:buSzPts val="1600"/>
              <a:buFont typeface="Consolas"/>
              <a:buNone/>
            </a:pPr>
            <a:r>
              <a:rPr b="0" i="0" lang="en-US" sz="16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600"/>
              <a:buFont typeface="Consolas"/>
              <a:buNone/>
            </a:pPr>
            <a:r>
              <a:rPr b="0" i="0" lang="en-US" sz="1600" u="none">
                <a:solidFill>
                  <a:srgbClr val="000000"/>
                </a:solidFill>
                <a:latin typeface="Consolas"/>
                <a:ea typeface="Consolas"/>
                <a:cs typeface="Consolas"/>
                <a:sym typeface="Consolas"/>
              </a:rPr>
              <a:t>            </a:t>
            </a:r>
            <a:r>
              <a:rPr b="0" i="0" lang="en-US" sz="1600" u="none">
                <a:solidFill>
                  <a:srgbClr val="0000FF"/>
                </a:solidFill>
                <a:latin typeface="Consolas"/>
                <a:ea typeface="Consolas"/>
                <a:cs typeface="Consolas"/>
                <a:sym typeface="Consolas"/>
              </a:rPr>
              <a:t>switch</a:t>
            </a:r>
            <a:r>
              <a:rPr b="0" i="0" lang="en-US" sz="1600" u="none">
                <a:solidFill>
                  <a:srgbClr val="000000"/>
                </a:solidFill>
                <a:latin typeface="Consolas"/>
                <a:ea typeface="Consolas"/>
                <a:cs typeface="Consolas"/>
                <a:sym typeface="Consolas"/>
              </a:rPr>
              <a:t> (@operator)</a:t>
            </a:r>
            <a:endParaRPr/>
          </a:p>
          <a:p>
            <a:pPr indent="0" lvl="0" marL="0" marR="0" rtl="0" algn="l">
              <a:lnSpc>
                <a:spcPct val="100000"/>
              </a:lnSpc>
              <a:spcBef>
                <a:spcPts val="0"/>
              </a:spcBef>
              <a:spcAft>
                <a:spcPts val="0"/>
              </a:spcAft>
              <a:buClr>
                <a:srgbClr val="000000"/>
              </a:buClr>
              <a:buSzPts val="1600"/>
              <a:buFont typeface="Consolas"/>
              <a:buNone/>
            </a:pPr>
            <a:r>
              <a:rPr b="0" i="0" lang="en-US" sz="16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600"/>
              <a:buFont typeface="Consolas"/>
              <a:buNone/>
            </a:pPr>
            <a:r>
              <a:rPr b="0" i="0" lang="en-US" sz="1600" u="none">
                <a:solidFill>
                  <a:srgbClr val="000000"/>
                </a:solidFill>
                <a:latin typeface="Consolas"/>
                <a:ea typeface="Consolas"/>
                <a:cs typeface="Consolas"/>
                <a:sym typeface="Consolas"/>
              </a:rPr>
              <a:t>                </a:t>
            </a:r>
            <a:r>
              <a:rPr b="0" i="0" lang="en-US" sz="1600" u="none">
                <a:solidFill>
                  <a:srgbClr val="0000FF"/>
                </a:solidFill>
                <a:latin typeface="Consolas"/>
                <a:ea typeface="Consolas"/>
                <a:cs typeface="Consolas"/>
                <a:sym typeface="Consolas"/>
              </a:rPr>
              <a:t>case</a:t>
            </a:r>
            <a:r>
              <a:rPr b="0" i="0" lang="en-US" sz="1600" u="none">
                <a:solidFill>
                  <a:srgbClr val="000000"/>
                </a:solidFill>
                <a:latin typeface="Consolas"/>
                <a:ea typeface="Consolas"/>
                <a:cs typeface="Consolas"/>
                <a:sym typeface="Consolas"/>
              </a:rPr>
              <a:t> </a:t>
            </a:r>
            <a:r>
              <a:rPr b="0" i="0" lang="en-US" sz="1600" u="none">
                <a:solidFill>
                  <a:srgbClr val="A31515"/>
                </a:solidFill>
                <a:latin typeface="Consolas"/>
                <a:ea typeface="Consolas"/>
                <a:cs typeface="Consolas"/>
                <a:sym typeface="Consolas"/>
              </a:rPr>
              <a:t>'+'</a:t>
            </a:r>
            <a:r>
              <a:rPr b="0" i="0" lang="en-US" sz="16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600"/>
              <a:buFont typeface="Consolas"/>
              <a:buNone/>
            </a:pPr>
            <a:r>
              <a:rPr b="0" i="0" lang="en-US" sz="1600" u="none">
                <a:solidFill>
                  <a:srgbClr val="000000"/>
                </a:solidFill>
                <a:latin typeface="Consolas"/>
                <a:ea typeface="Consolas"/>
                <a:cs typeface="Consolas"/>
                <a:sym typeface="Consolas"/>
              </a:rPr>
              <a:t>                    _value += operand;</a:t>
            </a:r>
            <a:endParaRPr/>
          </a:p>
          <a:p>
            <a:pPr indent="0" lvl="0" marL="0" marR="0" rtl="0" algn="l">
              <a:lnSpc>
                <a:spcPct val="100000"/>
              </a:lnSpc>
              <a:spcBef>
                <a:spcPts val="0"/>
              </a:spcBef>
              <a:spcAft>
                <a:spcPts val="0"/>
              </a:spcAft>
              <a:buClr>
                <a:srgbClr val="000000"/>
              </a:buClr>
              <a:buSzPts val="1600"/>
              <a:buFont typeface="Consolas"/>
              <a:buNone/>
            </a:pPr>
            <a:r>
              <a:rPr b="0" i="0" lang="en-US" sz="1600" u="none">
                <a:solidFill>
                  <a:srgbClr val="000000"/>
                </a:solidFill>
                <a:latin typeface="Consolas"/>
                <a:ea typeface="Consolas"/>
                <a:cs typeface="Consolas"/>
                <a:sym typeface="Consolas"/>
              </a:rPr>
              <a:t>                    </a:t>
            </a:r>
            <a:r>
              <a:rPr b="0" i="0" lang="en-US" sz="1600" u="none">
                <a:solidFill>
                  <a:srgbClr val="0000FF"/>
                </a:solidFill>
                <a:latin typeface="Consolas"/>
                <a:ea typeface="Consolas"/>
                <a:cs typeface="Consolas"/>
                <a:sym typeface="Consolas"/>
              </a:rPr>
              <a:t>break</a:t>
            </a:r>
            <a:r>
              <a:rPr b="0" i="0" lang="en-US" sz="16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600"/>
              <a:buFont typeface="Consolas"/>
              <a:buNone/>
            </a:pPr>
            <a:r>
              <a:rPr b="0" i="0" lang="en-US" sz="1600" u="none">
                <a:solidFill>
                  <a:srgbClr val="000000"/>
                </a:solidFill>
                <a:latin typeface="Consolas"/>
                <a:ea typeface="Consolas"/>
                <a:cs typeface="Consolas"/>
                <a:sym typeface="Consolas"/>
              </a:rPr>
              <a:t>                </a:t>
            </a:r>
            <a:r>
              <a:rPr b="0" i="0" lang="en-US" sz="1600" u="none">
                <a:solidFill>
                  <a:srgbClr val="0000FF"/>
                </a:solidFill>
                <a:latin typeface="Consolas"/>
                <a:ea typeface="Consolas"/>
                <a:cs typeface="Consolas"/>
                <a:sym typeface="Consolas"/>
              </a:rPr>
              <a:t>case</a:t>
            </a:r>
            <a:r>
              <a:rPr b="0" i="0" lang="en-US" sz="1600" u="none">
                <a:solidFill>
                  <a:srgbClr val="000000"/>
                </a:solidFill>
                <a:latin typeface="Consolas"/>
                <a:ea typeface="Consolas"/>
                <a:cs typeface="Consolas"/>
                <a:sym typeface="Consolas"/>
              </a:rPr>
              <a:t> </a:t>
            </a:r>
            <a:r>
              <a:rPr b="0" i="0" lang="en-US" sz="1600" u="none">
                <a:solidFill>
                  <a:srgbClr val="A31515"/>
                </a:solidFill>
                <a:latin typeface="Consolas"/>
                <a:ea typeface="Consolas"/>
                <a:cs typeface="Consolas"/>
                <a:sym typeface="Consolas"/>
              </a:rPr>
              <a:t>'-'</a:t>
            </a:r>
            <a:r>
              <a:rPr b="0" i="0" lang="en-US" sz="16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600"/>
              <a:buFont typeface="Consolas"/>
              <a:buNone/>
            </a:pPr>
            <a:r>
              <a:rPr b="0" i="0" lang="en-US" sz="1600" u="none">
                <a:solidFill>
                  <a:srgbClr val="000000"/>
                </a:solidFill>
                <a:latin typeface="Consolas"/>
                <a:ea typeface="Consolas"/>
                <a:cs typeface="Consolas"/>
                <a:sym typeface="Consolas"/>
              </a:rPr>
              <a:t>                    _value -= operand;</a:t>
            </a:r>
            <a:endParaRPr/>
          </a:p>
          <a:p>
            <a:pPr indent="0" lvl="0" marL="0" marR="0" rtl="0" algn="l">
              <a:lnSpc>
                <a:spcPct val="100000"/>
              </a:lnSpc>
              <a:spcBef>
                <a:spcPts val="0"/>
              </a:spcBef>
              <a:spcAft>
                <a:spcPts val="0"/>
              </a:spcAft>
              <a:buClr>
                <a:srgbClr val="000000"/>
              </a:buClr>
              <a:buSzPts val="1600"/>
              <a:buFont typeface="Consolas"/>
              <a:buNone/>
            </a:pPr>
            <a:r>
              <a:rPr b="0" i="0" lang="en-US" sz="1600" u="none">
                <a:solidFill>
                  <a:srgbClr val="000000"/>
                </a:solidFill>
                <a:latin typeface="Consolas"/>
                <a:ea typeface="Consolas"/>
                <a:cs typeface="Consolas"/>
                <a:sym typeface="Consolas"/>
              </a:rPr>
              <a:t>                    </a:t>
            </a:r>
            <a:r>
              <a:rPr b="0" i="0" lang="en-US" sz="1600" u="none">
                <a:solidFill>
                  <a:srgbClr val="0000FF"/>
                </a:solidFill>
                <a:latin typeface="Consolas"/>
                <a:ea typeface="Consolas"/>
                <a:cs typeface="Consolas"/>
                <a:sym typeface="Consolas"/>
              </a:rPr>
              <a:t>break</a:t>
            </a:r>
            <a:r>
              <a:rPr b="0" i="0" lang="en-US" sz="16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600"/>
              <a:buFont typeface="Consolas"/>
              <a:buNone/>
            </a:pPr>
            <a:r>
              <a:rPr b="0" i="0" lang="en-US" sz="1600" u="none">
                <a:solidFill>
                  <a:srgbClr val="000000"/>
                </a:solidFill>
                <a:latin typeface="Consolas"/>
                <a:ea typeface="Consolas"/>
                <a:cs typeface="Consolas"/>
                <a:sym typeface="Consolas"/>
              </a:rPr>
              <a:t>                </a:t>
            </a:r>
            <a:r>
              <a:rPr b="0" i="0" lang="en-US" sz="1600" u="none">
                <a:solidFill>
                  <a:srgbClr val="0000FF"/>
                </a:solidFill>
                <a:latin typeface="Consolas"/>
                <a:ea typeface="Consolas"/>
                <a:cs typeface="Consolas"/>
                <a:sym typeface="Consolas"/>
              </a:rPr>
              <a:t>case</a:t>
            </a:r>
            <a:r>
              <a:rPr b="0" i="0" lang="en-US" sz="1600" u="none">
                <a:solidFill>
                  <a:srgbClr val="000000"/>
                </a:solidFill>
                <a:latin typeface="Consolas"/>
                <a:ea typeface="Consolas"/>
                <a:cs typeface="Consolas"/>
                <a:sym typeface="Consolas"/>
              </a:rPr>
              <a:t> </a:t>
            </a:r>
            <a:r>
              <a:rPr b="0" i="0" lang="en-US" sz="1600" u="none">
                <a:solidFill>
                  <a:srgbClr val="A31515"/>
                </a:solidFill>
                <a:latin typeface="Consolas"/>
                <a:ea typeface="Consolas"/>
                <a:cs typeface="Consolas"/>
                <a:sym typeface="Consolas"/>
              </a:rPr>
              <a:t>'*'</a:t>
            </a:r>
            <a:r>
              <a:rPr b="0" i="0" lang="en-US" sz="16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600"/>
              <a:buFont typeface="Consolas"/>
              <a:buNone/>
            </a:pPr>
            <a:r>
              <a:rPr b="0" i="0" lang="en-US" sz="1600" u="none">
                <a:solidFill>
                  <a:srgbClr val="000000"/>
                </a:solidFill>
                <a:latin typeface="Consolas"/>
                <a:ea typeface="Consolas"/>
                <a:cs typeface="Consolas"/>
                <a:sym typeface="Consolas"/>
              </a:rPr>
              <a:t>                    _value *= operand;</a:t>
            </a:r>
            <a:endParaRPr/>
          </a:p>
          <a:p>
            <a:pPr indent="0" lvl="0" marL="0" marR="0" rtl="0" algn="l">
              <a:lnSpc>
                <a:spcPct val="100000"/>
              </a:lnSpc>
              <a:spcBef>
                <a:spcPts val="0"/>
              </a:spcBef>
              <a:spcAft>
                <a:spcPts val="0"/>
              </a:spcAft>
              <a:buClr>
                <a:srgbClr val="000000"/>
              </a:buClr>
              <a:buSzPts val="1600"/>
              <a:buFont typeface="Consolas"/>
              <a:buNone/>
            </a:pPr>
            <a:r>
              <a:rPr b="0" i="0" lang="en-US" sz="1600" u="none">
                <a:solidFill>
                  <a:srgbClr val="000000"/>
                </a:solidFill>
                <a:latin typeface="Consolas"/>
                <a:ea typeface="Consolas"/>
                <a:cs typeface="Consolas"/>
                <a:sym typeface="Consolas"/>
              </a:rPr>
              <a:t>                    </a:t>
            </a:r>
            <a:r>
              <a:rPr b="0" i="0" lang="en-US" sz="1600" u="none">
                <a:solidFill>
                  <a:srgbClr val="0000FF"/>
                </a:solidFill>
                <a:latin typeface="Consolas"/>
                <a:ea typeface="Consolas"/>
                <a:cs typeface="Consolas"/>
                <a:sym typeface="Consolas"/>
              </a:rPr>
              <a:t>break</a:t>
            </a:r>
            <a:r>
              <a:rPr b="0" i="0" lang="en-US" sz="16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600"/>
              <a:buFont typeface="Consolas"/>
              <a:buNone/>
            </a:pPr>
            <a:r>
              <a:rPr b="0" i="0" lang="en-US" sz="1600" u="none">
                <a:solidFill>
                  <a:srgbClr val="000000"/>
                </a:solidFill>
                <a:latin typeface="Consolas"/>
                <a:ea typeface="Consolas"/>
                <a:cs typeface="Consolas"/>
                <a:sym typeface="Consolas"/>
              </a:rPr>
              <a:t>                </a:t>
            </a:r>
            <a:r>
              <a:rPr b="0" i="0" lang="en-US" sz="1600" u="none">
                <a:solidFill>
                  <a:srgbClr val="0000FF"/>
                </a:solidFill>
                <a:latin typeface="Consolas"/>
                <a:ea typeface="Consolas"/>
                <a:cs typeface="Consolas"/>
                <a:sym typeface="Consolas"/>
              </a:rPr>
              <a:t>case</a:t>
            </a:r>
            <a:r>
              <a:rPr b="0" i="0" lang="en-US" sz="1600" u="none">
                <a:solidFill>
                  <a:srgbClr val="000000"/>
                </a:solidFill>
                <a:latin typeface="Consolas"/>
                <a:ea typeface="Consolas"/>
                <a:cs typeface="Consolas"/>
                <a:sym typeface="Consolas"/>
              </a:rPr>
              <a:t> </a:t>
            </a:r>
            <a:r>
              <a:rPr b="0" i="0" lang="en-US" sz="1600" u="none">
                <a:solidFill>
                  <a:srgbClr val="A31515"/>
                </a:solidFill>
                <a:latin typeface="Consolas"/>
                <a:ea typeface="Consolas"/>
                <a:cs typeface="Consolas"/>
                <a:sym typeface="Consolas"/>
              </a:rPr>
              <a:t>'/'</a:t>
            </a:r>
            <a:r>
              <a:rPr b="0" i="0" lang="en-US" sz="16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600"/>
              <a:buFont typeface="Consolas"/>
              <a:buNone/>
            </a:pPr>
            <a:r>
              <a:rPr b="0" i="0" lang="en-US" sz="1600" u="none">
                <a:solidFill>
                  <a:srgbClr val="000000"/>
                </a:solidFill>
                <a:latin typeface="Consolas"/>
                <a:ea typeface="Consolas"/>
                <a:cs typeface="Consolas"/>
                <a:sym typeface="Consolas"/>
              </a:rPr>
              <a:t>                    _value /= operand;</a:t>
            </a:r>
            <a:endParaRPr/>
          </a:p>
          <a:p>
            <a:pPr indent="0" lvl="0" marL="0" marR="0" rtl="0" algn="l">
              <a:lnSpc>
                <a:spcPct val="100000"/>
              </a:lnSpc>
              <a:spcBef>
                <a:spcPts val="0"/>
              </a:spcBef>
              <a:spcAft>
                <a:spcPts val="0"/>
              </a:spcAft>
              <a:buClr>
                <a:srgbClr val="000000"/>
              </a:buClr>
              <a:buSzPts val="1600"/>
              <a:buFont typeface="Consolas"/>
              <a:buNone/>
            </a:pPr>
            <a:r>
              <a:rPr b="0" i="0" lang="en-US" sz="1600" u="none">
                <a:solidFill>
                  <a:srgbClr val="000000"/>
                </a:solidFill>
                <a:latin typeface="Consolas"/>
                <a:ea typeface="Consolas"/>
                <a:cs typeface="Consolas"/>
                <a:sym typeface="Consolas"/>
              </a:rPr>
              <a:t>                    </a:t>
            </a:r>
            <a:r>
              <a:rPr b="0" i="0" lang="en-US" sz="1600" u="none">
                <a:solidFill>
                  <a:srgbClr val="0000FF"/>
                </a:solidFill>
                <a:latin typeface="Consolas"/>
                <a:ea typeface="Consolas"/>
                <a:cs typeface="Consolas"/>
                <a:sym typeface="Consolas"/>
              </a:rPr>
              <a:t>break</a:t>
            </a:r>
            <a:r>
              <a:rPr b="0" i="0" lang="en-US" sz="16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600"/>
              <a:buFont typeface="Consolas"/>
              <a:buNone/>
            </a:pPr>
            <a:r>
              <a:rPr b="0" i="0" lang="en-US" sz="16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600"/>
              <a:buFont typeface="Consolas"/>
              <a:buNone/>
            </a:pPr>
            <a:r>
              <a:rPr b="0" i="0" lang="en-US" sz="1600" u="none">
                <a:solidFill>
                  <a:srgbClr val="000000"/>
                </a:solidFill>
                <a:latin typeface="Consolas"/>
                <a:ea typeface="Consolas"/>
                <a:cs typeface="Consolas"/>
                <a:sym typeface="Consolas"/>
              </a:rPr>
              <a:t>            WriteLine(</a:t>
            </a:r>
            <a:r>
              <a:rPr b="0" i="0" lang="en-US" sz="1600" u="none">
                <a:solidFill>
                  <a:srgbClr val="A31515"/>
                </a:solidFill>
                <a:latin typeface="Consolas"/>
                <a:ea typeface="Consolas"/>
                <a:cs typeface="Consolas"/>
                <a:sym typeface="Consolas"/>
              </a:rPr>
              <a:t>"Current value = {0,1}"</a:t>
            </a:r>
            <a:r>
              <a:rPr b="0" i="0" lang="en-US" sz="1600" u="none">
                <a:solidFill>
                  <a:srgbClr val="000000"/>
                </a:solidFill>
                <a:latin typeface="Consolas"/>
                <a:ea typeface="Consolas"/>
                <a:cs typeface="Consolas"/>
                <a:sym typeface="Consolas"/>
              </a:rPr>
              <a:t>, _value);</a:t>
            </a:r>
            <a:endParaRPr/>
          </a:p>
          <a:p>
            <a:pPr indent="0" lvl="0" marL="0" marR="0" rtl="0" algn="l">
              <a:lnSpc>
                <a:spcPct val="100000"/>
              </a:lnSpc>
              <a:spcBef>
                <a:spcPts val="0"/>
              </a:spcBef>
              <a:spcAft>
                <a:spcPts val="0"/>
              </a:spcAft>
              <a:buClr>
                <a:srgbClr val="000000"/>
              </a:buClr>
              <a:buSzPts val="1600"/>
              <a:buFont typeface="Consolas"/>
              <a:buNone/>
            </a:pPr>
            <a:r>
              <a:rPr b="0" i="0" lang="en-US" sz="16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600"/>
              <a:buFont typeface="Consolas"/>
              <a:buNone/>
            </a:pPr>
            <a:r>
              <a:rPr b="0" i="0" lang="en-US" sz="1600" u="none">
                <a:solidFill>
                  <a:srgbClr val="000000"/>
                </a:solidFill>
                <a:latin typeface="Consolas"/>
                <a:ea typeface="Consolas"/>
                <a:cs typeface="Consolas"/>
                <a:sym typeface="Consolas"/>
              </a:rPr>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1" name="Shape 671"/>
        <p:cNvGrpSpPr/>
        <p:nvPr/>
      </p:nvGrpSpPr>
      <p:grpSpPr>
        <a:xfrm>
          <a:off x="0" y="0"/>
          <a:ext cx="0" cy="0"/>
          <a:chOff x="0" y="0"/>
          <a:chExt cx="0" cy="0"/>
        </a:xfrm>
      </p:grpSpPr>
      <p:sp>
        <p:nvSpPr>
          <p:cNvPr id="672" name="Google Shape;672;p22"/>
          <p:cNvSpPr txBox="1"/>
          <p:nvPr/>
        </p:nvSpPr>
        <p:spPr>
          <a:xfrm>
            <a:off x="155575" y="165100"/>
            <a:ext cx="8713787" cy="67167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r>
              <a:rPr b="0" i="0" lang="en-US" sz="1000" u="none">
                <a:solidFill>
                  <a:srgbClr val="008000"/>
                </a:solidFill>
                <a:latin typeface="Consolas"/>
                <a:ea typeface="Consolas"/>
                <a:cs typeface="Consolas"/>
                <a:sym typeface="Consolas"/>
              </a:rPr>
              <a:t>// это конкретная команда</a:t>
            </a:r>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r>
              <a:rPr b="0" i="0" lang="en-US" sz="1000" u="none">
                <a:solidFill>
                  <a:srgbClr val="008000"/>
                </a:solidFill>
                <a:latin typeface="Consolas"/>
                <a:ea typeface="Consolas"/>
                <a:cs typeface="Consolas"/>
                <a:sym typeface="Consolas"/>
              </a:rPr>
              <a:t>// (вариант - сделать отдельные команды для каждого оператора)</a:t>
            </a:r>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r>
              <a:rPr b="0" i="0" lang="en-US" sz="1000" u="none">
                <a:solidFill>
                  <a:srgbClr val="0000FF"/>
                </a:solidFill>
                <a:latin typeface="Consolas"/>
                <a:ea typeface="Consolas"/>
                <a:cs typeface="Consolas"/>
                <a:sym typeface="Consolas"/>
              </a:rPr>
              <a:t>public</a:t>
            </a:r>
            <a:r>
              <a:rPr b="0" i="0" lang="en-US" sz="1000" u="none">
                <a:solidFill>
                  <a:srgbClr val="000000"/>
                </a:solidFill>
                <a:latin typeface="Consolas"/>
                <a:ea typeface="Consolas"/>
                <a:cs typeface="Consolas"/>
                <a:sym typeface="Consolas"/>
              </a:rPr>
              <a:t> </a:t>
            </a:r>
            <a:r>
              <a:rPr b="0" i="0" lang="en-US" sz="1000" u="none">
                <a:solidFill>
                  <a:srgbClr val="0000FF"/>
                </a:solidFill>
                <a:latin typeface="Consolas"/>
                <a:ea typeface="Consolas"/>
                <a:cs typeface="Consolas"/>
                <a:sym typeface="Consolas"/>
              </a:rPr>
              <a:t>class</a:t>
            </a:r>
            <a:r>
              <a:rPr b="0" i="0" lang="en-US" sz="1000" u="none">
                <a:solidFill>
                  <a:srgbClr val="000000"/>
                </a:solidFill>
                <a:latin typeface="Consolas"/>
                <a:ea typeface="Consolas"/>
                <a:cs typeface="Consolas"/>
                <a:sym typeface="Consolas"/>
              </a:rPr>
              <a:t> </a:t>
            </a:r>
            <a:r>
              <a:rPr b="0" i="0" lang="en-US" sz="1000" u="none">
                <a:solidFill>
                  <a:srgbClr val="2B91AF"/>
                </a:solidFill>
                <a:latin typeface="Consolas"/>
                <a:ea typeface="Consolas"/>
                <a:cs typeface="Consolas"/>
                <a:sym typeface="Consolas"/>
              </a:rPr>
              <a:t>CalculatorCommand</a:t>
            </a:r>
            <a:r>
              <a:rPr b="0" i="0" lang="en-US" sz="1000" u="none">
                <a:solidFill>
                  <a:srgbClr val="000000"/>
                </a:solidFill>
                <a:latin typeface="Consolas"/>
                <a:ea typeface="Consolas"/>
                <a:cs typeface="Consolas"/>
                <a:sym typeface="Consolas"/>
              </a:rPr>
              <a:t> : ICommand</a:t>
            </a:r>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r>
              <a:rPr b="0" i="0" lang="en-US" sz="1000" u="none">
                <a:solidFill>
                  <a:srgbClr val="008000"/>
                </a:solidFill>
                <a:latin typeface="Consolas"/>
                <a:ea typeface="Consolas"/>
                <a:cs typeface="Consolas"/>
                <a:sym typeface="Consolas"/>
              </a:rPr>
              <a:t>// _calculator - это контекст команды</a:t>
            </a:r>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r>
              <a:rPr b="0" i="0" lang="en-US" sz="1000" u="none">
                <a:solidFill>
                  <a:srgbClr val="0000FF"/>
                </a:solidFill>
                <a:latin typeface="Consolas"/>
                <a:ea typeface="Consolas"/>
                <a:cs typeface="Consolas"/>
                <a:sym typeface="Consolas"/>
              </a:rPr>
              <a:t>private</a:t>
            </a:r>
            <a:r>
              <a:rPr b="0" i="0" lang="en-US" sz="1000" u="none">
                <a:solidFill>
                  <a:srgbClr val="000000"/>
                </a:solidFill>
                <a:latin typeface="Consolas"/>
                <a:ea typeface="Consolas"/>
                <a:cs typeface="Consolas"/>
                <a:sym typeface="Consolas"/>
              </a:rPr>
              <a:t> </a:t>
            </a:r>
            <a:r>
              <a:rPr b="0" i="0" lang="en-US" sz="1000" u="none">
                <a:solidFill>
                  <a:srgbClr val="0000FF"/>
                </a:solidFill>
                <a:latin typeface="Consolas"/>
                <a:ea typeface="Consolas"/>
                <a:cs typeface="Consolas"/>
                <a:sym typeface="Consolas"/>
              </a:rPr>
              <a:t>readonly</a:t>
            </a:r>
            <a:r>
              <a:rPr b="0" i="0" lang="en-US" sz="1000" u="none">
                <a:solidFill>
                  <a:srgbClr val="000000"/>
                </a:solidFill>
                <a:latin typeface="Consolas"/>
                <a:ea typeface="Consolas"/>
                <a:cs typeface="Consolas"/>
                <a:sym typeface="Consolas"/>
              </a:rPr>
              <a:t> Calculator _calculator;</a:t>
            </a:r>
            <a:endParaRPr/>
          </a:p>
          <a:p>
            <a:pPr indent="0" lvl="0" marL="0" marR="0" rtl="0" algn="l">
              <a:lnSpc>
                <a:spcPct val="100000"/>
              </a:lnSpc>
              <a:spcBef>
                <a:spcPts val="0"/>
              </a:spcBef>
              <a:spcAft>
                <a:spcPts val="0"/>
              </a:spcAft>
              <a:buClr>
                <a:schemeClr val="lt1"/>
              </a:buClr>
              <a:buSzPts val="1000"/>
              <a:buFont typeface="Tahoma"/>
              <a:buNone/>
            </a:pPr>
            <a:r>
              <a:t/>
            </a:r>
            <a:endParaRPr b="0" i="0" sz="10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r>
              <a:rPr b="0" i="0" lang="en-US" sz="1000" u="none">
                <a:solidFill>
                  <a:srgbClr val="0000FF"/>
                </a:solidFill>
                <a:latin typeface="Consolas"/>
                <a:ea typeface="Consolas"/>
                <a:cs typeface="Consolas"/>
                <a:sym typeface="Consolas"/>
              </a:rPr>
              <a:t>private</a:t>
            </a:r>
            <a:r>
              <a:rPr b="0" i="0" lang="en-US" sz="1000" u="none">
                <a:solidFill>
                  <a:srgbClr val="000000"/>
                </a:solidFill>
                <a:latin typeface="Consolas"/>
                <a:ea typeface="Consolas"/>
                <a:cs typeface="Consolas"/>
                <a:sym typeface="Consolas"/>
              </a:rPr>
              <a:t> </a:t>
            </a:r>
            <a:r>
              <a:rPr b="0" i="0" lang="en-US" sz="1000" u="none">
                <a:solidFill>
                  <a:srgbClr val="0000FF"/>
                </a:solidFill>
                <a:latin typeface="Consolas"/>
                <a:ea typeface="Consolas"/>
                <a:cs typeface="Consolas"/>
                <a:sym typeface="Consolas"/>
              </a:rPr>
              <a:t>readonly</a:t>
            </a:r>
            <a:r>
              <a:rPr b="0" i="0" lang="en-US" sz="1000" u="none">
                <a:solidFill>
                  <a:srgbClr val="000000"/>
                </a:solidFill>
                <a:latin typeface="Consolas"/>
                <a:ea typeface="Consolas"/>
                <a:cs typeface="Consolas"/>
                <a:sym typeface="Consolas"/>
              </a:rPr>
              <a:t> </a:t>
            </a:r>
            <a:r>
              <a:rPr b="0" i="0" lang="en-US" sz="1000" u="none">
                <a:solidFill>
                  <a:srgbClr val="0000FF"/>
                </a:solidFill>
                <a:latin typeface="Consolas"/>
                <a:ea typeface="Consolas"/>
                <a:cs typeface="Consolas"/>
                <a:sym typeface="Consolas"/>
              </a:rPr>
              <a:t>char</a:t>
            </a:r>
            <a:r>
              <a:rPr b="0" i="0" lang="en-US" sz="1000" u="none">
                <a:solidFill>
                  <a:srgbClr val="000000"/>
                </a:solidFill>
                <a:latin typeface="Consolas"/>
                <a:ea typeface="Consolas"/>
                <a:cs typeface="Consolas"/>
                <a:sym typeface="Consolas"/>
              </a:rPr>
              <a:t> _operator;</a:t>
            </a:r>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r>
              <a:rPr b="0" i="0" lang="en-US" sz="1000" u="none">
                <a:solidFill>
                  <a:srgbClr val="0000FF"/>
                </a:solidFill>
                <a:latin typeface="Consolas"/>
                <a:ea typeface="Consolas"/>
                <a:cs typeface="Consolas"/>
                <a:sym typeface="Consolas"/>
              </a:rPr>
              <a:t>private</a:t>
            </a:r>
            <a:r>
              <a:rPr b="0" i="0" lang="en-US" sz="1000" u="none">
                <a:solidFill>
                  <a:srgbClr val="000000"/>
                </a:solidFill>
                <a:latin typeface="Consolas"/>
                <a:ea typeface="Consolas"/>
                <a:cs typeface="Consolas"/>
                <a:sym typeface="Consolas"/>
              </a:rPr>
              <a:t> </a:t>
            </a:r>
            <a:r>
              <a:rPr b="0" i="0" lang="en-US" sz="1000" u="none">
                <a:solidFill>
                  <a:srgbClr val="0000FF"/>
                </a:solidFill>
                <a:latin typeface="Consolas"/>
                <a:ea typeface="Consolas"/>
                <a:cs typeface="Consolas"/>
                <a:sym typeface="Consolas"/>
              </a:rPr>
              <a:t>readonly</a:t>
            </a:r>
            <a:r>
              <a:rPr b="0" i="0" lang="en-US" sz="1000" u="none">
                <a:solidFill>
                  <a:srgbClr val="000000"/>
                </a:solidFill>
                <a:latin typeface="Consolas"/>
                <a:ea typeface="Consolas"/>
                <a:cs typeface="Consolas"/>
                <a:sym typeface="Consolas"/>
              </a:rPr>
              <a:t> </a:t>
            </a:r>
            <a:r>
              <a:rPr b="0" i="0" lang="en-US" sz="1000" u="none">
                <a:solidFill>
                  <a:srgbClr val="0000FF"/>
                </a:solidFill>
                <a:latin typeface="Consolas"/>
                <a:ea typeface="Consolas"/>
                <a:cs typeface="Consolas"/>
                <a:sym typeface="Consolas"/>
              </a:rPr>
              <a:t>int</a:t>
            </a:r>
            <a:r>
              <a:rPr b="0" i="0" lang="en-US" sz="1000" u="none">
                <a:solidFill>
                  <a:srgbClr val="000000"/>
                </a:solidFill>
                <a:latin typeface="Consolas"/>
                <a:ea typeface="Consolas"/>
                <a:cs typeface="Consolas"/>
                <a:sym typeface="Consolas"/>
              </a:rPr>
              <a:t> _operand;</a:t>
            </a:r>
            <a:endParaRPr/>
          </a:p>
          <a:p>
            <a:pPr indent="0" lvl="0" marL="0" marR="0" rtl="0" algn="l">
              <a:lnSpc>
                <a:spcPct val="100000"/>
              </a:lnSpc>
              <a:spcBef>
                <a:spcPts val="0"/>
              </a:spcBef>
              <a:spcAft>
                <a:spcPts val="0"/>
              </a:spcAft>
              <a:buClr>
                <a:schemeClr val="lt1"/>
              </a:buClr>
              <a:buSzPts val="1000"/>
              <a:buFont typeface="Tahoma"/>
              <a:buNone/>
            </a:pPr>
            <a:r>
              <a:t/>
            </a:r>
            <a:endParaRPr b="0" i="0" sz="10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r>
              <a:rPr b="0" i="0" lang="en-US" sz="1000" u="none">
                <a:solidFill>
                  <a:srgbClr val="0000FF"/>
                </a:solidFill>
                <a:latin typeface="Consolas"/>
                <a:ea typeface="Consolas"/>
                <a:cs typeface="Consolas"/>
                <a:sym typeface="Consolas"/>
              </a:rPr>
              <a:t>public</a:t>
            </a:r>
            <a:r>
              <a:rPr b="0" i="0" lang="en-US" sz="1000" u="none">
                <a:solidFill>
                  <a:srgbClr val="000000"/>
                </a:solidFill>
                <a:latin typeface="Consolas"/>
                <a:ea typeface="Consolas"/>
                <a:cs typeface="Consolas"/>
                <a:sym typeface="Consolas"/>
              </a:rPr>
              <a:t> CalculatorCommand(Calculator calculator, </a:t>
            </a:r>
            <a:r>
              <a:rPr b="0" i="0" lang="en-US" sz="1000" u="none">
                <a:solidFill>
                  <a:srgbClr val="0000FF"/>
                </a:solidFill>
                <a:latin typeface="Consolas"/>
                <a:ea typeface="Consolas"/>
                <a:cs typeface="Consolas"/>
                <a:sym typeface="Consolas"/>
              </a:rPr>
              <a:t>char</a:t>
            </a:r>
            <a:r>
              <a:rPr b="0" i="0" lang="en-US" sz="1000" u="none">
                <a:solidFill>
                  <a:srgbClr val="000000"/>
                </a:solidFill>
                <a:latin typeface="Consolas"/>
                <a:ea typeface="Consolas"/>
                <a:cs typeface="Consolas"/>
                <a:sym typeface="Consolas"/>
              </a:rPr>
              <a:t> @operator, </a:t>
            </a:r>
            <a:r>
              <a:rPr b="0" i="0" lang="en-US" sz="1000" u="none">
                <a:solidFill>
                  <a:srgbClr val="0000FF"/>
                </a:solidFill>
                <a:latin typeface="Consolas"/>
                <a:ea typeface="Consolas"/>
                <a:cs typeface="Consolas"/>
                <a:sym typeface="Consolas"/>
              </a:rPr>
              <a:t>int</a:t>
            </a:r>
            <a:r>
              <a:rPr b="0" i="0" lang="en-US" sz="1000" u="none">
                <a:solidFill>
                  <a:srgbClr val="000000"/>
                </a:solidFill>
                <a:latin typeface="Consolas"/>
                <a:ea typeface="Consolas"/>
                <a:cs typeface="Consolas"/>
                <a:sym typeface="Consolas"/>
              </a:rPr>
              <a:t> operand)</a:t>
            </a:r>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_calculator = calculator;</a:t>
            </a:r>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_operator = @operator;</a:t>
            </a:r>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_operand = operand;</a:t>
            </a:r>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chemeClr val="lt1"/>
              </a:buClr>
              <a:buSzPts val="1000"/>
              <a:buFont typeface="Tahoma"/>
              <a:buNone/>
            </a:pPr>
            <a:r>
              <a:t/>
            </a:r>
            <a:endParaRPr b="0" i="0" sz="10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r>
              <a:rPr b="0" i="0" lang="en-US" sz="1000" u="none">
                <a:solidFill>
                  <a:srgbClr val="0000FF"/>
                </a:solidFill>
                <a:latin typeface="Consolas"/>
                <a:ea typeface="Consolas"/>
                <a:cs typeface="Consolas"/>
                <a:sym typeface="Consolas"/>
              </a:rPr>
              <a:t>public</a:t>
            </a:r>
            <a:r>
              <a:rPr b="0" i="0" lang="en-US" sz="1000" u="none">
                <a:solidFill>
                  <a:srgbClr val="000000"/>
                </a:solidFill>
                <a:latin typeface="Consolas"/>
                <a:ea typeface="Consolas"/>
                <a:cs typeface="Consolas"/>
                <a:sym typeface="Consolas"/>
              </a:rPr>
              <a:t> </a:t>
            </a:r>
            <a:r>
              <a:rPr b="0" i="0" lang="en-US" sz="1000" u="none">
                <a:solidFill>
                  <a:srgbClr val="0000FF"/>
                </a:solidFill>
                <a:latin typeface="Consolas"/>
                <a:ea typeface="Consolas"/>
                <a:cs typeface="Consolas"/>
                <a:sym typeface="Consolas"/>
              </a:rPr>
              <a:t>void</a:t>
            </a:r>
            <a:r>
              <a:rPr b="0" i="0" lang="en-US" sz="1000" u="none">
                <a:solidFill>
                  <a:srgbClr val="000000"/>
                </a:solidFill>
                <a:latin typeface="Consolas"/>
                <a:ea typeface="Consolas"/>
                <a:cs typeface="Consolas"/>
                <a:sym typeface="Consolas"/>
              </a:rPr>
              <a:t> Execute()</a:t>
            </a:r>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_calculator.Operation(_operator, _operand);</a:t>
            </a:r>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chemeClr val="lt1"/>
              </a:buClr>
              <a:buSzPts val="1000"/>
              <a:buFont typeface="Tahoma"/>
              <a:buNone/>
            </a:pPr>
            <a:r>
              <a:t/>
            </a:r>
            <a:endParaRPr b="0" i="0" sz="10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r>
              <a:rPr b="0" i="0" lang="en-US" sz="1000" u="none">
                <a:solidFill>
                  <a:srgbClr val="0000FF"/>
                </a:solidFill>
                <a:latin typeface="Consolas"/>
                <a:ea typeface="Consolas"/>
                <a:cs typeface="Consolas"/>
                <a:sym typeface="Consolas"/>
              </a:rPr>
              <a:t>public</a:t>
            </a:r>
            <a:r>
              <a:rPr b="0" i="0" lang="en-US" sz="1000" u="none">
                <a:solidFill>
                  <a:srgbClr val="000000"/>
                </a:solidFill>
                <a:latin typeface="Consolas"/>
                <a:ea typeface="Consolas"/>
                <a:cs typeface="Consolas"/>
                <a:sym typeface="Consolas"/>
              </a:rPr>
              <a:t> </a:t>
            </a:r>
            <a:r>
              <a:rPr b="0" i="0" lang="en-US" sz="1000" u="none">
                <a:solidFill>
                  <a:srgbClr val="0000FF"/>
                </a:solidFill>
                <a:latin typeface="Consolas"/>
                <a:ea typeface="Consolas"/>
                <a:cs typeface="Consolas"/>
                <a:sym typeface="Consolas"/>
              </a:rPr>
              <a:t>void</a:t>
            </a:r>
            <a:r>
              <a:rPr b="0" i="0" lang="en-US" sz="1000" u="none">
                <a:solidFill>
                  <a:srgbClr val="000000"/>
                </a:solidFill>
                <a:latin typeface="Consolas"/>
                <a:ea typeface="Consolas"/>
                <a:cs typeface="Consolas"/>
                <a:sym typeface="Consolas"/>
              </a:rPr>
              <a:t> Undo()</a:t>
            </a:r>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_calculator.Operation(GetOppositeOperator(_operator), _operand);</a:t>
            </a:r>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chemeClr val="lt1"/>
              </a:buClr>
              <a:buSzPts val="1000"/>
              <a:buFont typeface="Tahoma"/>
              <a:buNone/>
            </a:pPr>
            <a:r>
              <a:t/>
            </a:r>
            <a:endParaRPr b="0" i="0" sz="10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r>
              <a:rPr b="0" i="0" lang="en-US" sz="1000" u="none">
                <a:solidFill>
                  <a:srgbClr val="0000FF"/>
                </a:solidFill>
                <a:latin typeface="Consolas"/>
                <a:ea typeface="Consolas"/>
                <a:cs typeface="Consolas"/>
                <a:sym typeface="Consolas"/>
              </a:rPr>
              <a:t>private</a:t>
            </a:r>
            <a:r>
              <a:rPr b="0" i="0" lang="en-US" sz="1000" u="none">
                <a:solidFill>
                  <a:srgbClr val="000000"/>
                </a:solidFill>
                <a:latin typeface="Consolas"/>
                <a:ea typeface="Consolas"/>
                <a:cs typeface="Consolas"/>
                <a:sym typeface="Consolas"/>
              </a:rPr>
              <a:t> </a:t>
            </a:r>
            <a:r>
              <a:rPr b="0" i="0" lang="en-US" sz="1000" u="none">
                <a:solidFill>
                  <a:srgbClr val="0000FF"/>
                </a:solidFill>
                <a:latin typeface="Consolas"/>
                <a:ea typeface="Consolas"/>
                <a:cs typeface="Consolas"/>
                <a:sym typeface="Consolas"/>
              </a:rPr>
              <a:t>static</a:t>
            </a:r>
            <a:r>
              <a:rPr b="0" i="0" lang="en-US" sz="1000" u="none">
                <a:solidFill>
                  <a:srgbClr val="000000"/>
                </a:solidFill>
                <a:latin typeface="Consolas"/>
                <a:ea typeface="Consolas"/>
                <a:cs typeface="Consolas"/>
                <a:sym typeface="Consolas"/>
              </a:rPr>
              <a:t> </a:t>
            </a:r>
            <a:r>
              <a:rPr b="0" i="0" lang="en-US" sz="1000" u="none">
                <a:solidFill>
                  <a:srgbClr val="0000FF"/>
                </a:solidFill>
                <a:latin typeface="Consolas"/>
                <a:ea typeface="Consolas"/>
                <a:cs typeface="Consolas"/>
                <a:sym typeface="Consolas"/>
              </a:rPr>
              <a:t>char</a:t>
            </a:r>
            <a:r>
              <a:rPr b="0" i="0" lang="en-US" sz="1000" u="none">
                <a:solidFill>
                  <a:srgbClr val="000000"/>
                </a:solidFill>
                <a:latin typeface="Consolas"/>
                <a:ea typeface="Consolas"/>
                <a:cs typeface="Consolas"/>
                <a:sym typeface="Consolas"/>
              </a:rPr>
              <a:t> GetOppositeOperator(</a:t>
            </a:r>
            <a:r>
              <a:rPr b="0" i="0" lang="en-US" sz="1000" u="none">
                <a:solidFill>
                  <a:srgbClr val="0000FF"/>
                </a:solidFill>
                <a:latin typeface="Consolas"/>
                <a:ea typeface="Consolas"/>
                <a:cs typeface="Consolas"/>
                <a:sym typeface="Consolas"/>
              </a:rPr>
              <a:t>char</a:t>
            </a:r>
            <a:r>
              <a:rPr b="0" i="0" lang="en-US" sz="1000" u="none">
                <a:solidFill>
                  <a:srgbClr val="000000"/>
                </a:solidFill>
                <a:latin typeface="Consolas"/>
                <a:ea typeface="Consolas"/>
                <a:cs typeface="Consolas"/>
                <a:sym typeface="Consolas"/>
              </a:rPr>
              <a:t> @operator)</a:t>
            </a:r>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r>
              <a:rPr b="0" i="0" lang="en-US" sz="1000" u="none">
                <a:solidFill>
                  <a:srgbClr val="0000FF"/>
                </a:solidFill>
                <a:latin typeface="Consolas"/>
                <a:ea typeface="Consolas"/>
                <a:cs typeface="Consolas"/>
                <a:sym typeface="Consolas"/>
              </a:rPr>
              <a:t>const</a:t>
            </a:r>
            <a:r>
              <a:rPr b="0" i="0" lang="en-US" sz="1000" u="none">
                <a:solidFill>
                  <a:srgbClr val="000000"/>
                </a:solidFill>
                <a:latin typeface="Consolas"/>
                <a:ea typeface="Consolas"/>
                <a:cs typeface="Consolas"/>
                <a:sym typeface="Consolas"/>
              </a:rPr>
              <a:t> </a:t>
            </a:r>
            <a:r>
              <a:rPr b="0" i="0" lang="en-US" sz="1000" u="none">
                <a:solidFill>
                  <a:srgbClr val="0000FF"/>
                </a:solidFill>
                <a:latin typeface="Consolas"/>
                <a:ea typeface="Consolas"/>
                <a:cs typeface="Consolas"/>
                <a:sym typeface="Consolas"/>
              </a:rPr>
              <a:t>string</a:t>
            </a:r>
            <a:r>
              <a:rPr b="0" i="0" lang="en-US" sz="1000" u="none">
                <a:solidFill>
                  <a:srgbClr val="000000"/>
                </a:solidFill>
                <a:latin typeface="Consolas"/>
                <a:ea typeface="Consolas"/>
                <a:cs typeface="Consolas"/>
                <a:sym typeface="Consolas"/>
              </a:rPr>
              <a:t> operators = </a:t>
            </a:r>
            <a:r>
              <a:rPr b="0" i="0" lang="en-US" sz="1000" u="none">
                <a:solidFill>
                  <a:srgbClr val="A31515"/>
                </a:solidFill>
                <a:latin typeface="Consolas"/>
                <a:ea typeface="Consolas"/>
                <a:cs typeface="Consolas"/>
                <a:sym typeface="Consolas"/>
              </a:rPr>
              <a:t>"+-*/"</a:t>
            </a:r>
            <a:r>
              <a:rPr b="0" i="0" lang="en-US" sz="10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r>
              <a:rPr b="0" i="0" lang="en-US" sz="1000" u="none">
                <a:solidFill>
                  <a:srgbClr val="0000FF"/>
                </a:solidFill>
                <a:latin typeface="Consolas"/>
                <a:ea typeface="Consolas"/>
                <a:cs typeface="Consolas"/>
                <a:sym typeface="Consolas"/>
              </a:rPr>
              <a:t>const</a:t>
            </a:r>
            <a:r>
              <a:rPr b="0" i="0" lang="en-US" sz="1000" u="none">
                <a:solidFill>
                  <a:srgbClr val="000000"/>
                </a:solidFill>
                <a:latin typeface="Consolas"/>
                <a:ea typeface="Consolas"/>
                <a:cs typeface="Consolas"/>
                <a:sym typeface="Consolas"/>
              </a:rPr>
              <a:t> </a:t>
            </a:r>
            <a:r>
              <a:rPr b="0" i="0" lang="en-US" sz="1000" u="none">
                <a:solidFill>
                  <a:srgbClr val="0000FF"/>
                </a:solidFill>
                <a:latin typeface="Consolas"/>
                <a:ea typeface="Consolas"/>
                <a:cs typeface="Consolas"/>
                <a:sym typeface="Consolas"/>
              </a:rPr>
              <a:t>string</a:t>
            </a:r>
            <a:r>
              <a:rPr b="0" i="0" lang="en-US" sz="1000" u="none">
                <a:solidFill>
                  <a:srgbClr val="000000"/>
                </a:solidFill>
                <a:latin typeface="Consolas"/>
                <a:ea typeface="Consolas"/>
                <a:cs typeface="Consolas"/>
                <a:sym typeface="Consolas"/>
              </a:rPr>
              <a:t> opposite = </a:t>
            </a:r>
            <a:r>
              <a:rPr b="0" i="0" lang="en-US" sz="1000" u="none">
                <a:solidFill>
                  <a:srgbClr val="A31515"/>
                </a:solidFill>
                <a:latin typeface="Consolas"/>
                <a:ea typeface="Consolas"/>
                <a:cs typeface="Consolas"/>
                <a:sym typeface="Consolas"/>
              </a:rPr>
              <a:t>"-+/*"</a:t>
            </a:r>
            <a:r>
              <a:rPr b="0" i="0" lang="en-US" sz="10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chemeClr val="lt1"/>
              </a:buClr>
              <a:buSzPts val="1000"/>
              <a:buFont typeface="Tahoma"/>
              <a:buNone/>
            </a:pPr>
            <a:r>
              <a:t/>
            </a:r>
            <a:endParaRPr b="0" i="0" sz="10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r>
              <a:rPr b="0" i="0" lang="en-US" sz="1000" u="none">
                <a:solidFill>
                  <a:srgbClr val="0000FF"/>
                </a:solidFill>
                <a:latin typeface="Consolas"/>
                <a:ea typeface="Consolas"/>
                <a:cs typeface="Consolas"/>
                <a:sym typeface="Consolas"/>
              </a:rPr>
              <a:t>var</a:t>
            </a:r>
            <a:r>
              <a:rPr b="0" i="0" lang="en-US" sz="1000" u="none">
                <a:solidFill>
                  <a:srgbClr val="000000"/>
                </a:solidFill>
                <a:latin typeface="Consolas"/>
                <a:ea typeface="Consolas"/>
                <a:cs typeface="Consolas"/>
                <a:sym typeface="Consolas"/>
              </a:rPr>
              <a:t> pos = operators.IndexOf(@operator);</a:t>
            </a:r>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r>
              <a:rPr b="0" i="0" lang="en-US" sz="1000" u="none">
                <a:solidFill>
                  <a:srgbClr val="0000FF"/>
                </a:solidFill>
                <a:latin typeface="Consolas"/>
                <a:ea typeface="Consolas"/>
                <a:cs typeface="Consolas"/>
                <a:sym typeface="Consolas"/>
              </a:rPr>
              <a:t>if</a:t>
            </a:r>
            <a:r>
              <a:rPr b="0" i="0" lang="en-US" sz="1000" u="none">
                <a:solidFill>
                  <a:srgbClr val="000000"/>
                </a:solidFill>
                <a:latin typeface="Consolas"/>
                <a:ea typeface="Consolas"/>
                <a:cs typeface="Consolas"/>
                <a:sym typeface="Consolas"/>
              </a:rPr>
              <a:t> (pos == -1)</a:t>
            </a:r>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r>
              <a:rPr b="0" i="0" lang="en-US" sz="1000" u="none">
                <a:solidFill>
                  <a:srgbClr val="0000FF"/>
                </a:solidFill>
                <a:latin typeface="Consolas"/>
                <a:ea typeface="Consolas"/>
                <a:cs typeface="Consolas"/>
                <a:sym typeface="Consolas"/>
              </a:rPr>
              <a:t>throw</a:t>
            </a:r>
            <a:r>
              <a:rPr b="0" i="0" lang="en-US" sz="1000" u="none">
                <a:solidFill>
                  <a:srgbClr val="000000"/>
                </a:solidFill>
                <a:latin typeface="Consolas"/>
                <a:ea typeface="Consolas"/>
                <a:cs typeface="Consolas"/>
                <a:sym typeface="Consolas"/>
              </a:rPr>
              <a:t> </a:t>
            </a:r>
            <a:r>
              <a:rPr b="0" i="0" lang="en-US" sz="1000" u="none">
                <a:solidFill>
                  <a:srgbClr val="0000FF"/>
                </a:solidFill>
                <a:latin typeface="Consolas"/>
                <a:ea typeface="Consolas"/>
                <a:cs typeface="Consolas"/>
                <a:sym typeface="Consolas"/>
              </a:rPr>
              <a:t>new</a:t>
            </a:r>
            <a:r>
              <a:rPr b="0" i="0" lang="en-US" sz="1000" u="none">
                <a:solidFill>
                  <a:srgbClr val="000000"/>
                </a:solidFill>
                <a:latin typeface="Consolas"/>
                <a:ea typeface="Consolas"/>
                <a:cs typeface="Consolas"/>
                <a:sym typeface="Consolas"/>
              </a:rPr>
              <a:t> ArgumentException(</a:t>
            </a:r>
            <a:r>
              <a:rPr b="0" i="0" lang="en-US" sz="1000" u="none">
                <a:solidFill>
                  <a:srgbClr val="A31515"/>
                </a:solidFill>
                <a:latin typeface="Consolas"/>
                <a:ea typeface="Consolas"/>
                <a:cs typeface="Consolas"/>
                <a:sym typeface="Consolas"/>
              </a:rPr>
              <a:t>"@operator"</a:t>
            </a:r>
            <a:r>
              <a:rPr b="0" i="0" lang="en-US" sz="10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chemeClr val="lt1"/>
              </a:buClr>
              <a:buSzPts val="1000"/>
              <a:buFont typeface="Tahoma"/>
              <a:buNone/>
            </a:pPr>
            <a:r>
              <a:t/>
            </a:r>
            <a:endParaRPr b="0" i="0" sz="10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r>
              <a:rPr b="0" i="0" lang="en-US" sz="1000" u="none">
                <a:solidFill>
                  <a:srgbClr val="0000FF"/>
                </a:solidFill>
                <a:latin typeface="Consolas"/>
                <a:ea typeface="Consolas"/>
                <a:cs typeface="Consolas"/>
                <a:sym typeface="Consolas"/>
              </a:rPr>
              <a:t>return</a:t>
            </a:r>
            <a:r>
              <a:rPr b="0" i="0" lang="en-US" sz="1000" u="none">
                <a:solidFill>
                  <a:srgbClr val="000000"/>
                </a:solidFill>
                <a:latin typeface="Consolas"/>
                <a:ea typeface="Consolas"/>
                <a:cs typeface="Consolas"/>
                <a:sym typeface="Consolas"/>
              </a:rPr>
              <a:t> opposite[pos];</a:t>
            </a:r>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000"/>
              <a:buFont typeface="Consolas"/>
              <a:buNone/>
            </a:pPr>
            <a:r>
              <a:rPr b="0" i="0" lang="en-US" sz="1000" u="none">
                <a:solidFill>
                  <a:srgbClr val="000000"/>
                </a:solidFill>
                <a:latin typeface="Consolas"/>
                <a:ea typeface="Consolas"/>
                <a:cs typeface="Consolas"/>
                <a:sym typeface="Consolas"/>
              </a:rPr>
              <a:t>    }</a:t>
            </a:r>
            <a:endParaRPr/>
          </a:p>
        </p:txBody>
      </p:sp>
      <p:sp>
        <p:nvSpPr>
          <p:cNvPr id="673" name="Google Shape;673;p22"/>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674" name="Google Shape;674;p22"/>
          <p:cNvSpPr txBox="1"/>
          <p:nvPr/>
        </p:nvSpPr>
        <p:spPr>
          <a:xfrm>
            <a:off x="4859337" y="2001837"/>
            <a:ext cx="4572000" cy="147796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interface</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ICommand</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Execute();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Undo();</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8" name="Shape 678"/>
        <p:cNvGrpSpPr/>
        <p:nvPr/>
      </p:nvGrpSpPr>
      <p:grpSpPr>
        <a:xfrm>
          <a:off x="0" y="0"/>
          <a:ext cx="0" cy="0"/>
          <a:chOff x="0" y="0"/>
          <a:chExt cx="0" cy="0"/>
        </a:xfrm>
      </p:grpSpPr>
      <p:sp>
        <p:nvSpPr>
          <p:cNvPr id="679" name="Google Shape;679;p23"/>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680" name="Google Shape;680;p23"/>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681" name="Google Shape;681;p23"/>
          <p:cNvSpPr txBox="1"/>
          <p:nvPr/>
        </p:nvSpPr>
        <p:spPr>
          <a:xfrm>
            <a:off x="109537" y="-4762"/>
            <a:ext cx="8734425" cy="686276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8000"/>
              </a:buClr>
              <a:buSzPts val="1100"/>
              <a:buFont typeface="Consolas"/>
              <a:buNone/>
            </a:pPr>
            <a:r>
              <a:rPr b="0" i="0" lang="en-US" sz="1100" u="none">
                <a:solidFill>
                  <a:srgbClr val="008000"/>
                </a:solidFill>
                <a:latin typeface="Consolas"/>
                <a:ea typeface="Consolas"/>
                <a:cs typeface="Consolas"/>
                <a:sym typeface="Consolas"/>
              </a:rPr>
              <a:t>// класс User поддерживает список команд</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r>
              <a:rPr b="0" i="0" lang="en-US" sz="1100" u="none">
                <a:solidFill>
                  <a:srgbClr val="008000"/>
                </a:solidFill>
                <a:latin typeface="Consolas"/>
                <a:ea typeface="Consolas"/>
                <a:cs typeface="Consolas"/>
                <a:sym typeface="Consolas"/>
              </a:rPr>
              <a:t>// (для реализации функций отмены и повторного выполнения)</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r>
              <a:rPr b="0" i="0" lang="en-US" sz="1100" u="none">
                <a:solidFill>
                  <a:srgbClr val="008000"/>
                </a:solidFill>
                <a:latin typeface="Consolas"/>
                <a:ea typeface="Consolas"/>
                <a:cs typeface="Consolas"/>
                <a:sym typeface="Consolas"/>
              </a:rPr>
              <a:t>// (соответствует классу Invoker на схеме паттерна)</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r>
              <a:rPr b="0" i="0" lang="en-US" sz="1100" u="none">
                <a:solidFill>
                  <a:srgbClr val="0000FF"/>
                </a:solidFill>
                <a:latin typeface="Consolas"/>
                <a:ea typeface="Consolas"/>
                <a:cs typeface="Consolas"/>
                <a:sym typeface="Consolas"/>
              </a:rPr>
              <a:t>public</a:t>
            </a:r>
            <a:r>
              <a:rPr b="0" i="0" lang="en-US" sz="1100" u="none">
                <a:solidFill>
                  <a:srgbClr val="000000"/>
                </a:solidFill>
                <a:latin typeface="Consolas"/>
                <a:ea typeface="Consolas"/>
                <a:cs typeface="Consolas"/>
                <a:sym typeface="Consolas"/>
              </a:rPr>
              <a:t> </a:t>
            </a:r>
            <a:r>
              <a:rPr b="0" i="0" lang="en-US" sz="1100" u="none">
                <a:solidFill>
                  <a:srgbClr val="0000FF"/>
                </a:solidFill>
                <a:latin typeface="Consolas"/>
                <a:ea typeface="Consolas"/>
                <a:cs typeface="Consolas"/>
                <a:sym typeface="Consolas"/>
              </a:rPr>
              <a:t>class</a:t>
            </a:r>
            <a:r>
              <a:rPr b="0" i="0" lang="en-US" sz="1100" u="none">
                <a:solidFill>
                  <a:srgbClr val="000000"/>
                </a:solidFill>
                <a:latin typeface="Consolas"/>
                <a:ea typeface="Consolas"/>
                <a:cs typeface="Consolas"/>
                <a:sym typeface="Consolas"/>
              </a:rPr>
              <a:t> </a:t>
            </a:r>
            <a:r>
              <a:rPr b="0" i="0" lang="en-US" sz="1100" u="none">
                <a:solidFill>
                  <a:srgbClr val="2B91AF"/>
                </a:solidFill>
                <a:latin typeface="Consolas"/>
                <a:ea typeface="Consolas"/>
                <a:cs typeface="Consolas"/>
                <a:sym typeface="Consolas"/>
              </a:rPr>
              <a:t>User</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r>
              <a:rPr b="0" i="0" lang="en-US" sz="1100" u="none">
                <a:solidFill>
                  <a:srgbClr val="0000FF"/>
                </a:solidFill>
                <a:latin typeface="Consolas"/>
                <a:ea typeface="Consolas"/>
                <a:cs typeface="Consolas"/>
                <a:sym typeface="Consolas"/>
              </a:rPr>
              <a:t>private</a:t>
            </a:r>
            <a:r>
              <a:rPr b="0" i="0" lang="en-US" sz="1100" u="none">
                <a:solidFill>
                  <a:srgbClr val="000000"/>
                </a:solidFill>
                <a:latin typeface="Consolas"/>
                <a:ea typeface="Consolas"/>
                <a:cs typeface="Consolas"/>
                <a:sym typeface="Consolas"/>
              </a:rPr>
              <a:t> </a:t>
            </a:r>
            <a:r>
              <a:rPr b="0" i="0" lang="en-US" sz="1100" u="none">
                <a:solidFill>
                  <a:srgbClr val="0000FF"/>
                </a:solidFill>
                <a:latin typeface="Consolas"/>
                <a:ea typeface="Consolas"/>
                <a:cs typeface="Consolas"/>
                <a:sym typeface="Consolas"/>
              </a:rPr>
              <a:t>readonly</a:t>
            </a:r>
            <a:r>
              <a:rPr b="0" i="0" lang="en-US" sz="1100" u="none">
                <a:solidFill>
                  <a:srgbClr val="000000"/>
                </a:solidFill>
                <a:latin typeface="Consolas"/>
                <a:ea typeface="Consolas"/>
                <a:cs typeface="Consolas"/>
                <a:sym typeface="Consolas"/>
              </a:rPr>
              <a:t> Calculator _calculator = </a:t>
            </a:r>
            <a:r>
              <a:rPr b="0" i="0" lang="en-US" sz="1100" u="none">
                <a:solidFill>
                  <a:srgbClr val="0000FF"/>
                </a:solidFill>
                <a:latin typeface="Consolas"/>
                <a:ea typeface="Consolas"/>
                <a:cs typeface="Consolas"/>
                <a:sym typeface="Consolas"/>
              </a:rPr>
              <a:t>new</a:t>
            </a:r>
            <a:r>
              <a:rPr b="0" i="0" lang="en-US" sz="1100" u="none">
                <a:solidFill>
                  <a:srgbClr val="000000"/>
                </a:solidFill>
                <a:latin typeface="Consolas"/>
                <a:ea typeface="Consolas"/>
                <a:cs typeface="Consolas"/>
                <a:sym typeface="Consolas"/>
              </a:rPr>
              <a:t> Calculator();</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r>
              <a:rPr b="0" i="0" lang="en-US" sz="1100" u="none">
                <a:solidFill>
                  <a:srgbClr val="0000FF"/>
                </a:solidFill>
                <a:latin typeface="Consolas"/>
                <a:ea typeface="Consolas"/>
                <a:cs typeface="Consolas"/>
                <a:sym typeface="Consolas"/>
              </a:rPr>
              <a:t>private</a:t>
            </a:r>
            <a:r>
              <a:rPr b="0" i="0" lang="en-US" sz="1100" u="none">
                <a:solidFill>
                  <a:srgbClr val="000000"/>
                </a:solidFill>
                <a:latin typeface="Consolas"/>
                <a:ea typeface="Consolas"/>
                <a:cs typeface="Consolas"/>
                <a:sym typeface="Consolas"/>
              </a:rPr>
              <a:t> </a:t>
            </a:r>
            <a:r>
              <a:rPr b="0" i="0" lang="en-US" sz="1100" u="none">
                <a:solidFill>
                  <a:srgbClr val="0000FF"/>
                </a:solidFill>
                <a:latin typeface="Consolas"/>
                <a:ea typeface="Consolas"/>
                <a:cs typeface="Consolas"/>
                <a:sym typeface="Consolas"/>
              </a:rPr>
              <a:t>readonly</a:t>
            </a:r>
            <a:r>
              <a:rPr b="0" i="0" lang="en-US" sz="1100" u="none">
                <a:solidFill>
                  <a:srgbClr val="000000"/>
                </a:solidFill>
                <a:latin typeface="Consolas"/>
                <a:ea typeface="Consolas"/>
                <a:cs typeface="Consolas"/>
                <a:sym typeface="Consolas"/>
              </a:rPr>
              <a:t> List&lt;ICommand&gt; _commands = </a:t>
            </a:r>
            <a:r>
              <a:rPr b="0" i="0" lang="en-US" sz="1100" u="none">
                <a:solidFill>
                  <a:srgbClr val="0000FF"/>
                </a:solidFill>
                <a:latin typeface="Consolas"/>
                <a:ea typeface="Consolas"/>
                <a:cs typeface="Consolas"/>
                <a:sym typeface="Consolas"/>
              </a:rPr>
              <a:t>new</a:t>
            </a:r>
            <a:r>
              <a:rPr b="0" i="0" lang="en-US" sz="1100" u="none">
                <a:solidFill>
                  <a:srgbClr val="000000"/>
                </a:solidFill>
                <a:latin typeface="Consolas"/>
                <a:ea typeface="Consolas"/>
                <a:cs typeface="Consolas"/>
                <a:sym typeface="Consolas"/>
              </a:rPr>
              <a:t> List&lt;ICommand&gt;();</a:t>
            </a:r>
            <a:endParaRPr/>
          </a:p>
          <a:p>
            <a:pPr indent="0" lvl="0" marL="0" marR="0" rtl="0" algn="l">
              <a:lnSpc>
                <a:spcPct val="100000"/>
              </a:lnSpc>
              <a:spcBef>
                <a:spcPts val="0"/>
              </a:spcBef>
              <a:spcAft>
                <a:spcPts val="0"/>
              </a:spcAft>
              <a:buClr>
                <a:schemeClr val="lt1"/>
              </a:buClr>
              <a:buSzPts val="1100"/>
              <a:buFont typeface="Tahoma"/>
              <a:buNone/>
            </a:pPr>
            <a:r>
              <a:t/>
            </a:r>
            <a:endParaRPr b="0" i="0" sz="11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r>
              <a:rPr b="0" i="0" lang="en-US" sz="1100" u="none">
                <a:solidFill>
                  <a:srgbClr val="0000FF"/>
                </a:solidFill>
                <a:latin typeface="Consolas"/>
                <a:ea typeface="Consolas"/>
                <a:cs typeface="Consolas"/>
                <a:sym typeface="Consolas"/>
              </a:rPr>
              <a:t>private</a:t>
            </a:r>
            <a:r>
              <a:rPr b="0" i="0" lang="en-US" sz="1100" u="none">
                <a:solidFill>
                  <a:srgbClr val="000000"/>
                </a:solidFill>
                <a:latin typeface="Consolas"/>
                <a:ea typeface="Consolas"/>
                <a:cs typeface="Consolas"/>
                <a:sym typeface="Consolas"/>
              </a:rPr>
              <a:t> </a:t>
            </a:r>
            <a:r>
              <a:rPr b="0" i="0" lang="en-US" sz="1100" u="none">
                <a:solidFill>
                  <a:srgbClr val="0000FF"/>
                </a:solidFill>
                <a:latin typeface="Consolas"/>
                <a:ea typeface="Consolas"/>
                <a:cs typeface="Consolas"/>
                <a:sym typeface="Consolas"/>
              </a:rPr>
              <a:t>int</a:t>
            </a:r>
            <a:r>
              <a:rPr b="0" i="0" lang="en-US" sz="1100" u="none">
                <a:solidFill>
                  <a:srgbClr val="000000"/>
                </a:solidFill>
                <a:latin typeface="Consolas"/>
                <a:ea typeface="Consolas"/>
                <a:cs typeface="Consolas"/>
                <a:sym typeface="Consolas"/>
              </a:rPr>
              <a:t> _current;</a:t>
            </a:r>
            <a:endParaRPr/>
          </a:p>
          <a:p>
            <a:pPr indent="0" lvl="0" marL="0" marR="0" rtl="0" algn="l">
              <a:lnSpc>
                <a:spcPct val="100000"/>
              </a:lnSpc>
              <a:spcBef>
                <a:spcPts val="0"/>
              </a:spcBef>
              <a:spcAft>
                <a:spcPts val="0"/>
              </a:spcAft>
              <a:buClr>
                <a:schemeClr val="lt1"/>
              </a:buClr>
              <a:buSzPts val="1100"/>
              <a:buFont typeface="Tahoma"/>
              <a:buNone/>
            </a:pPr>
            <a:r>
              <a:t/>
            </a:r>
            <a:endParaRPr b="0" i="0" sz="11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r>
              <a:rPr b="0" i="0" lang="en-US" sz="1100" u="none">
                <a:solidFill>
                  <a:srgbClr val="0000FF"/>
                </a:solidFill>
                <a:latin typeface="Consolas"/>
                <a:ea typeface="Consolas"/>
                <a:cs typeface="Consolas"/>
                <a:sym typeface="Consolas"/>
              </a:rPr>
              <a:t>public</a:t>
            </a:r>
            <a:r>
              <a:rPr b="0" i="0" lang="en-US" sz="1100" u="none">
                <a:solidFill>
                  <a:srgbClr val="000000"/>
                </a:solidFill>
                <a:latin typeface="Consolas"/>
                <a:ea typeface="Consolas"/>
                <a:cs typeface="Consolas"/>
                <a:sym typeface="Consolas"/>
              </a:rPr>
              <a:t> </a:t>
            </a:r>
            <a:r>
              <a:rPr b="0" i="0" lang="en-US" sz="1100" u="none">
                <a:solidFill>
                  <a:srgbClr val="0000FF"/>
                </a:solidFill>
                <a:latin typeface="Consolas"/>
                <a:ea typeface="Consolas"/>
                <a:cs typeface="Consolas"/>
                <a:sym typeface="Consolas"/>
              </a:rPr>
              <a:t>void</a:t>
            </a:r>
            <a:r>
              <a:rPr b="0" i="0" lang="en-US" sz="1100" u="none">
                <a:solidFill>
                  <a:srgbClr val="000000"/>
                </a:solidFill>
                <a:latin typeface="Consolas"/>
                <a:ea typeface="Consolas"/>
                <a:cs typeface="Consolas"/>
                <a:sym typeface="Consolas"/>
              </a:rPr>
              <a:t> Compute(</a:t>
            </a:r>
            <a:r>
              <a:rPr b="0" i="0" lang="en-US" sz="1100" u="none">
                <a:solidFill>
                  <a:srgbClr val="0000FF"/>
                </a:solidFill>
                <a:latin typeface="Consolas"/>
                <a:ea typeface="Consolas"/>
                <a:cs typeface="Consolas"/>
                <a:sym typeface="Consolas"/>
              </a:rPr>
              <a:t>char</a:t>
            </a:r>
            <a:r>
              <a:rPr b="0" i="0" lang="en-US" sz="1100" u="none">
                <a:solidFill>
                  <a:srgbClr val="000000"/>
                </a:solidFill>
                <a:latin typeface="Consolas"/>
                <a:ea typeface="Consolas"/>
                <a:cs typeface="Consolas"/>
                <a:sym typeface="Consolas"/>
              </a:rPr>
              <a:t> @operator, </a:t>
            </a:r>
            <a:r>
              <a:rPr b="0" i="0" lang="en-US" sz="1100" u="none">
                <a:solidFill>
                  <a:srgbClr val="0000FF"/>
                </a:solidFill>
                <a:latin typeface="Consolas"/>
                <a:ea typeface="Consolas"/>
                <a:cs typeface="Consolas"/>
                <a:sym typeface="Consolas"/>
              </a:rPr>
              <a:t>int</a:t>
            </a:r>
            <a:r>
              <a:rPr b="0" i="0" lang="en-US" sz="1100" u="none">
                <a:solidFill>
                  <a:srgbClr val="000000"/>
                </a:solidFill>
                <a:latin typeface="Consolas"/>
                <a:ea typeface="Consolas"/>
                <a:cs typeface="Consolas"/>
                <a:sym typeface="Consolas"/>
              </a:rPr>
              <a:t> operand)</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r>
              <a:rPr b="0" i="0" lang="en-US" sz="1100" u="none">
                <a:solidFill>
                  <a:srgbClr val="0000FF"/>
                </a:solidFill>
                <a:latin typeface="Consolas"/>
                <a:ea typeface="Consolas"/>
                <a:cs typeface="Consolas"/>
                <a:sym typeface="Consolas"/>
              </a:rPr>
              <a:t>var</a:t>
            </a:r>
            <a:r>
              <a:rPr b="0" i="0" lang="en-US" sz="1100" u="none">
                <a:solidFill>
                  <a:srgbClr val="000000"/>
                </a:solidFill>
                <a:latin typeface="Consolas"/>
                <a:ea typeface="Consolas"/>
                <a:cs typeface="Consolas"/>
                <a:sym typeface="Consolas"/>
              </a:rPr>
              <a:t> command = </a:t>
            </a:r>
            <a:r>
              <a:rPr b="0" i="0" lang="en-US" sz="1100" u="none">
                <a:solidFill>
                  <a:srgbClr val="0000FF"/>
                </a:solidFill>
                <a:latin typeface="Consolas"/>
                <a:ea typeface="Consolas"/>
                <a:cs typeface="Consolas"/>
                <a:sym typeface="Consolas"/>
              </a:rPr>
              <a:t>new</a:t>
            </a:r>
            <a:r>
              <a:rPr b="0" i="0" lang="en-US" sz="1100" u="none">
                <a:solidFill>
                  <a:srgbClr val="000000"/>
                </a:solidFill>
                <a:latin typeface="Consolas"/>
                <a:ea typeface="Consolas"/>
                <a:cs typeface="Consolas"/>
                <a:sym typeface="Consolas"/>
              </a:rPr>
              <a:t> CalculatorCommand(_calculator, @operator, operand);</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command.Execute();</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_commands.Add(command);</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_current++;</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chemeClr val="lt1"/>
              </a:buClr>
              <a:buSzPts val="1100"/>
              <a:buFont typeface="Tahoma"/>
              <a:buNone/>
            </a:pPr>
            <a:r>
              <a:t/>
            </a:r>
            <a:endParaRPr b="0" i="0" sz="11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r>
              <a:rPr b="0" i="0" lang="en-US" sz="1100" u="none">
                <a:solidFill>
                  <a:srgbClr val="0000FF"/>
                </a:solidFill>
                <a:latin typeface="Consolas"/>
                <a:ea typeface="Consolas"/>
                <a:cs typeface="Consolas"/>
                <a:sym typeface="Consolas"/>
              </a:rPr>
              <a:t>public</a:t>
            </a:r>
            <a:r>
              <a:rPr b="0" i="0" lang="en-US" sz="1100" u="none">
                <a:solidFill>
                  <a:srgbClr val="000000"/>
                </a:solidFill>
                <a:latin typeface="Consolas"/>
                <a:ea typeface="Consolas"/>
                <a:cs typeface="Consolas"/>
                <a:sym typeface="Consolas"/>
              </a:rPr>
              <a:t> </a:t>
            </a:r>
            <a:r>
              <a:rPr b="0" i="0" lang="en-US" sz="1100" u="none">
                <a:solidFill>
                  <a:srgbClr val="0000FF"/>
                </a:solidFill>
                <a:latin typeface="Consolas"/>
                <a:ea typeface="Consolas"/>
                <a:cs typeface="Consolas"/>
                <a:sym typeface="Consolas"/>
              </a:rPr>
              <a:t>void</a:t>
            </a:r>
            <a:r>
              <a:rPr b="0" i="0" lang="en-US" sz="1100" u="none">
                <a:solidFill>
                  <a:srgbClr val="000000"/>
                </a:solidFill>
                <a:latin typeface="Consolas"/>
                <a:ea typeface="Consolas"/>
                <a:cs typeface="Consolas"/>
                <a:sym typeface="Consolas"/>
              </a:rPr>
              <a:t> Undo(</a:t>
            </a:r>
            <a:r>
              <a:rPr b="0" i="0" lang="en-US" sz="1100" u="none">
                <a:solidFill>
                  <a:srgbClr val="0000FF"/>
                </a:solidFill>
                <a:latin typeface="Consolas"/>
                <a:ea typeface="Consolas"/>
                <a:cs typeface="Consolas"/>
                <a:sym typeface="Consolas"/>
              </a:rPr>
              <a:t>int</a:t>
            </a:r>
            <a:r>
              <a:rPr b="0" i="0" lang="en-US" sz="1100" u="none">
                <a:solidFill>
                  <a:srgbClr val="000000"/>
                </a:solidFill>
                <a:latin typeface="Consolas"/>
                <a:ea typeface="Consolas"/>
                <a:cs typeface="Consolas"/>
                <a:sym typeface="Consolas"/>
              </a:rPr>
              <a:t> levels)</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r>
              <a:rPr b="0" i="0" lang="en-US" sz="1100" u="none">
                <a:solidFill>
                  <a:srgbClr val="0000FF"/>
                </a:solidFill>
                <a:latin typeface="Consolas"/>
                <a:ea typeface="Consolas"/>
                <a:cs typeface="Consolas"/>
                <a:sym typeface="Consolas"/>
              </a:rPr>
              <a:t>for</a:t>
            </a:r>
            <a:r>
              <a:rPr b="0" i="0" lang="en-US" sz="1100" u="none">
                <a:solidFill>
                  <a:srgbClr val="000000"/>
                </a:solidFill>
                <a:latin typeface="Consolas"/>
                <a:ea typeface="Consolas"/>
                <a:cs typeface="Consolas"/>
                <a:sym typeface="Consolas"/>
              </a:rPr>
              <a:t> (</a:t>
            </a:r>
            <a:r>
              <a:rPr b="0" i="0" lang="en-US" sz="1100" u="none">
                <a:solidFill>
                  <a:srgbClr val="0000FF"/>
                </a:solidFill>
                <a:latin typeface="Consolas"/>
                <a:ea typeface="Consolas"/>
                <a:cs typeface="Consolas"/>
                <a:sym typeface="Consolas"/>
              </a:rPr>
              <a:t>var</a:t>
            </a:r>
            <a:r>
              <a:rPr b="0" i="0" lang="en-US" sz="1100" u="none">
                <a:solidFill>
                  <a:srgbClr val="000000"/>
                </a:solidFill>
                <a:latin typeface="Consolas"/>
                <a:ea typeface="Consolas"/>
                <a:cs typeface="Consolas"/>
                <a:sym typeface="Consolas"/>
              </a:rPr>
              <a:t> i = 0; i &lt; levels; i++)</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r>
              <a:rPr b="0" i="0" lang="en-US" sz="1100" u="none">
                <a:solidFill>
                  <a:srgbClr val="0000FF"/>
                </a:solidFill>
                <a:latin typeface="Consolas"/>
                <a:ea typeface="Consolas"/>
                <a:cs typeface="Consolas"/>
                <a:sym typeface="Consolas"/>
              </a:rPr>
              <a:t>if</a:t>
            </a:r>
            <a:r>
              <a:rPr b="0" i="0" lang="en-US" sz="1100" u="none">
                <a:solidFill>
                  <a:srgbClr val="000000"/>
                </a:solidFill>
                <a:latin typeface="Consolas"/>
                <a:ea typeface="Consolas"/>
                <a:cs typeface="Consolas"/>
                <a:sym typeface="Consolas"/>
              </a:rPr>
              <a:t> (_current &gt; 0)</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_commands[--_current].Undo();</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chemeClr val="lt1"/>
              </a:buClr>
              <a:buSzPts val="1100"/>
              <a:buFont typeface="Tahoma"/>
              <a:buNone/>
            </a:pPr>
            <a:r>
              <a:t/>
            </a:r>
            <a:endParaRPr b="0" i="0" sz="11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r>
              <a:rPr b="0" i="0" lang="en-US" sz="1100" u="none">
                <a:solidFill>
                  <a:srgbClr val="0000FF"/>
                </a:solidFill>
                <a:latin typeface="Consolas"/>
                <a:ea typeface="Consolas"/>
                <a:cs typeface="Consolas"/>
                <a:sym typeface="Consolas"/>
              </a:rPr>
              <a:t>public</a:t>
            </a:r>
            <a:r>
              <a:rPr b="0" i="0" lang="en-US" sz="1100" u="none">
                <a:solidFill>
                  <a:srgbClr val="000000"/>
                </a:solidFill>
                <a:latin typeface="Consolas"/>
                <a:ea typeface="Consolas"/>
                <a:cs typeface="Consolas"/>
                <a:sym typeface="Consolas"/>
              </a:rPr>
              <a:t> </a:t>
            </a:r>
            <a:r>
              <a:rPr b="0" i="0" lang="en-US" sz="1100" u="none">
                <a:solidFill>
                  <a:srgbClr val="0000FF"/>
                </a:solidFill>
                <a:latin typeface="Consolas"/>
                <a:ea typeface="Consolas"/>
                <a:cs typeface="Consolas"/>
                <a:sym typeface="Consolas"/>
              </a:rPr>
              <a:t>void</a:t>
            </a:r>
            <a:r>
              <a:rPr b="0" i="0" lang="en-US" sz="1100" u="none">
                <a:solidFill>
                  <a:srgbClr val="000000"/>
                </a:solidFill>
                <a:latin typeface="Consolas"/>
                <a:ea typeface="Consolas"/>
                <a:cs typeface="Consolas"/>
                <a:sym typeface="Consolas"/>
              </a:rPr>
              <a:t> Redo(</a:t>
            </a:r>
            <a:r>
              <a:rPr b="0" i="0" lang="en-US" sz="1100" u="none">
                <a:solidFill>
                  <a:srgbClr val="0000FF"/>
                </a:solidFill>
                <a:latin typeface="Consolas"/>
                <a:ea typeface="Consolas"/>
                <a:cs typeface="Consolas"/>
                <a:sym typeface="Consolas"/>
              </a:rPr>
              <a:t>int</a:t>
            </a:r>
            <a:r>
              <a:rPr b="0" i="0" lang="en-US" sz="1100" u="none">
                <a:solidFill>
                  <a:srgbClr val="000000"/>
                </a:solidFill>
                <a:latin typeface="Consolas"/>
                <a:ea typeface="Consolas"/>
                <a:cs typeface="Consolas"/>
                <a:sym typeface="Consolas"/>
              </a:rPr>
              <a:t> levels)</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r>
              <a:rPr b="0" i="0" lang="en-US" sz="1100" u="none">
                <a:solidFill>
                  <a:srgbClr val="0000FF"/>
                </a:solidFill>
                <a:latin typeface="Consolas"/>
                <a:ea typeface="Consolas"/>
                <a:cs typeface="Consolas"/>
                <a:sym typeface="Consolas"/>
              </a:rPr>
              <a:t>for</a:t>
            </a:r>
            <a:r>
              <a:rPr b="0" i="0" lang="en-US" sz="1100" u="none">
                <a:solidFill>
                  <a:srgbClr val="000000"/>
                </a:solidFill>
                <a:latin typeface="Consolas"/>
                <a:ea typeface="Consolas"/>
                <a:cs typeface="Consolas"/>
                <a:sym typeface="Consolas"/>
              </a:rPr>
              <a:t> (</a:t>
            </a:r>
            <a:r>
              <a:rPr b="0" i="0" lang="en-US" sz="1100" u="none">
                <a:solidFill>
                  <a:srgbClr val="0000FF"/>
                </a:solidFill>
                <a:latin typeface="Consolas"/>
                <a:ea typeface="Consolas"/>
                <a:cs typeface="Consolas"/>
                <a:sym typeface="Consolas"/>
              </a:rPr>
              <a:t>var</a:t>
            </a:r>
            <a:r>
              <a:rPr b="0" i="0" lang="en-US" sz="1100" u="none">
                <a:solidFill>
                  <a:srgbClr val="000000"/>
                </a:solidFill>
                <a:latin typeface="Consolas"/>
                <a:ea typeface="Consolas"/>
                <a:cs typeface="Consolas"/>
                <a:sym typeface="Consolas"/>
              </a:rPr>
              <a:t> i = 0; i &lt; levels; i++)</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r>
              <a:rPr b="0" i="0" lang="en-US" sz="1100" u="none">
                <a:solidFill>
                  <a:srgbClr val="0000FF"/>
                </a:solidFill>
                <a:latin typeface="Consolas"/>
                <a:ea typeface="Consolas"/>
                <a:cs typeface="Consolas"/>
                <a:sym typeface="Consolas"/>
              </a:rPr>
              <a:t>if</a:t>
            </a:r>
            <a:r>
              <a:rPr b="0" i="0" lang="en-US" sz="1100" u="none">
                <a:solidFill>
                  <a:srgbClr val="000000"/>
                </a:solidFill>
                <a:latin typeface="Consolas"/>
                <a:ea typeface="Consolas"/>
                <a:cs typeface="Consolas"/>
                <a:sym typeface="Consolas"/>
              </a:rPr>
              <a:t> (_current &lt; _commands.Count - 1)</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_commands[_current++].Execute();</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100"/>
              <a:buFont typeface="Consolas"/>
              <a:buNone/>
            </a:pPr>
            <a:r>
              <a:rPr b="0" i="0" lang="en-US" sz="1100" u="none">
                <a:solidFill>
                  <a:srgbClr val="000000"/>
                </a:solidFill>
                <a:latin typeface="Consolas"/>
                <a:ea typeface="Consolas"/>
                <a:cs typeface="Consolas"/>
                <a:sym typeface="Consolas"/>
              </a:rPr>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4000"/>
              <a:buFont typeface="Tahoma"/>
              <a:buNone/>
            </a:pPr>
            <a:r>
              <a:rPr b="0" i="0" lang="en-US" sz="4000" u="none">
                <a:solidFill>
                  <a:schemeClr val="lt2"/>
                </a:solidFill>
                <a:latin typeface="Tahoma"/>
                <a:ea typeface="Tahoma"/>
                <a:cs typeface="Tahoma"/>
                <a:sym typeface="Tahoma"/>
              </a:rPr>
              <a:t>Цепочка обязанностей </a:t>
            </a:r>
            <a:br>
              <a:rPr b="0" i="0" lang="en-US" sz="4000" u="none">
                <a:solidFill>
                  <a:schemeClr val="lt2"/>
                </a:solidFill>
                <a:latin typeface="Tahoma"/>
                <a:ea typeface="Tahoma"/>
                <a:cs typeface="Tahoma"/>
                <a:sym typeface="Tahoma"/>
              </a:rPr>
            </a:br>
            <a:r>
              <a:rPr b="0" i="0" lang="en-US" sz="4000" u="none">
                <a:solidFill>
                  <a:schemeClr val="lt2"/>
                </a:solidFill>
                <a:latin typeface="Tahoma"/>
                <a:ea typeface="Tahoma"/>
                <a:cs typeface="Tahoma"/>
                <a:sym typeface="Tahoma"/>
              </a:rPr>
              <a:t>(Chain of responsibility)</a:t>
            </a:r>
            <a:endParaRPr/>
          </a:p>
        </p:txBody>
      </p:sp>
      <p:sp>
        <p:nvSpPr>
          <p:cNvPr id="414" name="Google Shape;414;p4"/>
          <p:cNvSpPr txBox="1"/>
          <p:nvPr>
            <p:ph idx="1" type="body"/>
          </p:nvPr>
        </p:nvSpPr>
        <p:spPr>
          <a:xfrm>
            <a:off x="301625" y="1600200"/>
            <a:ext cx="8601075" cy="4498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hlink"/>
              </a:buClr>
              <a:buSzPts val="2240"/>
              <a:buFont typeface="Arial"/>
              <a:buChar char="►"/>
            </a:pPr>
            <a:r>
              <a:rPr b="0" i="0" lang="en-US" sz="2800" u="none" cap="none" strike="noStrike">
                <a:solidFill>
                  <a:schemeClr val="lt1"/>
                </a:solidFill>
                <a:latin typeface="Tahoma"/>
                <a:ea typeface="Tahoma"/>
                <a:cs typeface="Tahoma"/>
                <a:sym typeface="Tahoma"/>
              </a:rPr>
              <a:t>позволяет обработать запрос нескольким объектам-получателям.</a:t>
            </a:r>
            <a:endParaRPr/>
          </a:p>
          <a:p>
            <a:pPr indent="-342900" lvl="0" marL="342900" marR="0" rtl="0" algn="l">
              <a:lnSpc>
                <a:spcPct val="100000"/>
              </a:lnSpc>
              <a:spcBef>
                <a:spcPts val="560"/>
              </a:spcBef>
              <a:spcAft>
                <a:spcPts val="0"/>
              </a:spcAft>
              <a:buClr>
                <a:schemeClr val="hlink"/>
              </a:buClr>
              <a:buSzPts val="2240"/>
              <a:buFont typeface="Arial"/>
              <a:buChar char="►"/>
            </a:pPr>
            <a:r>
              <a:rPr b="0" i="0" lang="en-US" sz="2800" u="none" cap="none" strike="noStrike">
                <a:solidFill>
                  <a:schemeClr val="lt1"/>
                </a:solidFill>
                <a:latin typeface="Tahoma"/>
                <a:ea typeface="Tahoma"/>
                <a:cs typeface="Tahoma"/>
                <a:sym typeface="Tahoma"/>
              </a:rPr>
              <a:t> Получатели связываются в цепочку, и запрос передается по цепочке, пока не будет обработан каким-то объектом.</a:t>
            </a:r>
            <a:endParaRPr/>
          </a:p>
          <a:p>
            <a:pPr indent="-342900" lvl="0" marL="342900" marR="0" rtl="0" algn="l">
              <a:lnSpc>
                <a:spcPct val="100000"/>
              </a:lnSpc>
              <a:spcBef>
                <a:spcPts val="480"/>
              </a:spcBef>
              <a:spcAft>
                <a:spcPts val="0"/>
              </a:spcAft>
              <a:buClr>
                <a:schemeClr val="hlink"/>
              </a:buClr>
              <a:buSzPts val="1920"/>
              <a:buFont typeface="Arial"/>
              <a:buNone/>
            </a:pPr>
            <a:r>
              <a:rPr b="0" i="1" lang="en-US" sz="2400" u="none" cap="none" strike="noStrike">
                <a:solidFill>
                  <a:schemeClr val="lt1"/>
                </a:solidFill>
                <a:latin typeface="Tahoma"/>
                <a:ea typeface="Tahoma"/>
                <a:cs typeface="Tahoma"/>
                <a:sym typeface="Tahoma"/>
              </a:rPr>
              <a:t>Use case:</a:t>
            </a:r>
            <a:endParaRPr/>
          </a:p>
          <a:p>
            <a:pPr indent="-342900" lvl="0" marL="342900" marR="0" rtl="0" algn="l">
              <a:lnSpc>
                <a:spcPct val="100000"/>
              </a:lnSpc>
              <a:spcBef>
                <a:spcPts val="480"/>
              </a:spcBef>
              <a:spcAft>
                <a:spcPts val="0"/>
              </a:spcAft>
              <a:buClr>
                <a:schemeClr val="hlink"/>
              </a:buClr>
              <a:buSzPts val="1920"/>
              <a:buFont typeface="Arial"/>
              <a:buNone/>
            </a:pPr>
            <a:r>
              <a:rPr b="0" i="1" lang="en-US" sz="2400" u="none" cap="none" strike="noStrike">
                <a:solidFill>
                  <a:schemeClr val="lt1"/>
                </a:solidFill>
                <a:latin typeface="Tahoma"/>
                <a:ea typeface="Tahoma"/>
                <a:cs typeface="Tahoma"/>
                <a:sym typeface="Tahoma"/>
              </a:rPr>
              <a:t>Объектно-ориентированный</a:t>
            </a:r>
            <a:endParaRPr/>
          </a:p>
          <a:p>
            <a:pPr indent="-342900" lvl="0" marL="342900" marR="0" rtl="0" algn="l">
              <a:lnSpc>
                <a:spcPct val="100000"/>
              </a:lnSpc>
              <a:spcBef>
                <a:spcPts val="480"/>
              </a:spcBef>
              <a:spcAft>
                <a:spcPts val="0"/>
              </a:spcAft>
              <a:buClr>
                <a:schemeClr val="hlink"/>
              </a:buClr>
              <a:buSzPts val="1920"/>
              <a:buFont typeface="Arial"/>
              <a:buNone/>
            </a:pPr>
            <a:r>
              <a:rPr b="0" i="1" lang="en-US" sz="2400" u="none" cap="none" strike="noStrike">
                <a:solidFill>
                  <a:schemeClr val="lt1"/>
                </a:solidFill>
                <a:latin typeface="Tahoma"/>
                <a:ea typeface="Tahoma"/>
                <a:cs typeface="Tahoma"/>
                <a:sym typeface="Tahoma"/>
              </a:rPr>
              <a:t> связанный список с</a:t>
            </a:r>
            <a:endParaRPr/>
          </a:p>
          <a:p>
            <a:pPr indent="-342900" lvl="0" marL="342900" marR="0" rtl="0" algn="l">
              <a:lnSpc>
                <a:spcPct val="100000"/>
              </a:lnSpc>
              <a:spcBef>
                <a:spcPts val="480"/>
              </a:spcBef>
              <a:spcAft>
                <a:spcPts val="0"/>
              </a:spcAft>
              <a:buClr>
                <a:schemeClr val="hlink"/>
              </a:buClr>
              <a:buSzPts val="1920"/>
              <a:buFont typeface="Arial"/>
              <a:buNone/>
            </a:pPr>
            <a:r>
              <a:rPr b="0" i="1" lang="en-US" sz="2400" u="none" cap="none" strike="noStrike">
                <a:solidFill>
                  <a:schemeClr val="lt1"/>
                </a:solidFill>
                <a:latin typeface="Tahoma"/>
                <a:ea typeface="Tahoma"/>
                <a:cs typeface="Tahoma"/>
                <a:sym typeface="Tahoma"/>
              </a:rPr>
              <a:t> рекурсивным обходом.</a:t>
            </a:r>
            <a:endParaRPr/>
          </a:p>
          <a:p>
            <a:pPr indent="-342900" lvl="0" marL="342900" marR="0" rtl="0" algn="l">
              <a:lnSpc>
                <a:spcPct val="100000"/>
              </a:lnSpc>
              <a:spcBef>
                <a:spcPts val="480"/>
              </a:spcBef>
              <a:spcAft>
                <a:spcPts val="0"/>
              </a:spcAft>
              <a:buClr>
                <a:schemeClr val="hlink"/>
              </a:buClr>
              <a:buSzPts val="1920"/>
              <a:buFont typeface="Arial"/>
              <a:buNone/>
            </a:pPr>
            <a:r>
              <a:rPr b="0" i="1" lang="en-US" sz="2400" u="none" cap="none" strike="noStrike">
                <a:solidFill>
                  <a:schemeClr val="lt1"/>
                </a:solidFill>
                <a:latin typeface="Tahoma"/>
                <a:ea typeface="Tahoma"/>
                <a:cs typeface="Tahoma"/>
                <a:sym typeface="Tahoma"/>
              </a:rPr>
              <a:t>Передача сообщений</a:t>
            </a:r>
            <a:endParaRPr/>
          </a:p>
          <a:p>
            <a:pPr indent="-342900" lvl="0" marL="342900" marR="0" rtl="0" algn="l">
              <a:lnSpc>
                <a:spcPct val="100000"/>
              </a:lnSpc>
              <a:spcBef>
                <a:spcPts val="480"/>
              </a:spcBef>
              <a:spcAft>
                <a:spcPts val="0"/>
              </a:spcAft>
              <a:buClr>
                <a:schemeClr val="hlink"/>
              </a:buClr>
              <a:buSzPts val="1920"/>
              <a:buFont typeface="Arial"/>
              <a:buNone/>
            </a:pPr>
            <a:r>
              <a:rPr b="0" i="1" lang="en-US" sz="2400" u="none" cap="none" strike="noStrike">
                <a:solidFill>
                  <a:schemeClr val="lt1"/>
                </a:solidFill>
                <a:latin typeface="Tahoma"/>
                <a:ea typeface="Tahoma"/>
                <a:cs typeface="Tahoma"/>
                <a:sym typeface="Tahoma"/>
              </a:rPr>
              <a:t>Сдача экзамена   Парсер текста</a:t>
            </a:r>
            <a:endParaRPr/>
          </a:p>
          <a:p>
            <a:pPr indent="-220980" lvl="0" marL="342900" marR="0" rtl="0" algn="l">
              <a:spcBef>
                <a:spcPts val="480"/>
              </a:spcBef>
              <a:spcAft>
                <a:spcPts val="0"/>
              </a:spcAft>
              <a:buClr>
                <a:schemeClr val="hlink"/>
              </a:buClr>
              <a:buSzPts val="1920"/>
              <a:buFont typeface="Arial"/>
              <a:buNone/>
            </a:pPr>
            <a:r>
              <a:t/>
            </a:r>
            <a:endParaRPr b="0" i="1" sz="2400" u="none">
              <a:solidFill>
                <a:schemeClr val="lt1"/>
              </a:solidFill>
              <a:latin typeface="Tahoma"/>
              <a:ea typeface="Tahoma"/>
              <a:cs typeface="Tahoma"/>
              <a:sym typeface="Tahoma"/>
            </a:endParaRPr>
          </a:p>
        </p:txBody>
      </p:sp>
      <p:pic>
        <p:nvPicPr>
          <p:cNvPr id="415" name="Google Shape;415;p4"/>
          <p:cNvPicPr preferRelativeResize="0"/>
          <p:nvPr/>
        </p:nvPicPr>
        <p:blipFill rotWithShape="1">
          <a:blip r:embed="rId3">
            <a:alphaModFix/>
          </a:blip>
          <a:srcRect b="0" l="0" r="0" t="0"/>
          <a:stretch/>
        </p:blipFill>
        <p:spPr>
          <a:xfrm>
            <a:off x="6507162" y="46037"/>
            <a:ext cx="2568575" cy="1554162"/>
          </a:xfrm>
          <a:prstGeom prst="rect">
            <a:avLst/>
          </a:prstGeom>
          <a:noFill/>
          <a:ln>
            <a:noFill/>
          </a:ln>
        </p:spPr>
      </p:pic>
      <p:pic>
        <p:nvPicPr>
          <p:cNvPr id="416" name="Google Shape;416;p4"/>
          <p:cNvPicPr preferRelativeResize="0"/>
          <p:nvPr/>
        </p:nvPicPr>
        <p:blipFill rotWithShape="1">
          <a:blip r:embed="rId4">
            <a:alphaModFix/>
          </a:blip>
          <a:srcRect b="0" l="0" r="0" t="0"/>
          <a:stretch/>
        </p:blipFill>
        <p:spPr>
          <a:xfrm>
            <a:off x="5076825" y="3838575"/>
            <a:ext cx="3913187" cy="270668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5" name="Shape 685"/>
        <p:cNvGrpSpPr/>
        <p:nvPr/>
      </p:nvGrpSpPr>
      <p:grpSpPr>
        <a:xfrm>
          <a:off x="0" y="0"/>
          <a:ext cx="0" cy="0"/>
          <a:chOff x="0" y="0"/>
          <a:chExt cx="0" cy="0"/>
        </a:xfrm>
      </p:grpSpPr>
      <p:sp>
        <p:nvSpPr>
          <p:cNvPr id="686" name="Google Shape;686;p24"/>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687" name="Google Shape;687;p24"/>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688" name="Google Shape;688;p24"/>
          <p:cNvSpPr txBox="1"/>
          <p:nvPr/>
        </p:nvSpPr>
        <p:spPr>
          <a:xfrm>
            <a:off x="301625" y="198437"/>
            <a:ext cx="8540750" cy="61864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static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Main()</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8000"/>
                </a:solidFill>
                <a:latin typeface="Consolas"/>
                <a:ea typeface="Consolas"/>
                <a:cs typeface="Consolas"/>
                <a:sym typeface="Consolas"/>
              </a:rPr>
              <a:t>// создаём объект для вычислений</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var</a:t>
            </a:r>
            <a:r>
              <a:rPr b="0" i="0" lang="en-US" sz="1800" u="none">
                <a:solidFill>
                  <a:srgbClr val="000000"/>
                </a:solidFill>
                <a:latin typeface="Consolas"/>
                <a:ea typeface="Consolas"/>
                <a:cs typeface="Consolas"/>
                <a:sym typeface="Consolas"/>
              </a:rPr>
              <a:t> user =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User();</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8000"/>
                </a:solidFill>
                <a:latin typeface="Consolas"/>
                <a:ea typeface="Consolas"/>
                <a:cs typeface="Consolas"/>
                <a:sym typeface="Consolas"/>
              </a:rPr>
              <a:t>// выполняем несколько команд вычисления</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user.Compute(</a:t>
            </a:r>
            <a:r>
              <a:rPr b="0" i="0" lang="en-US" sz="1800" u="none">
                <a:solidFill>
                  <a:srgbClr val="A31515"/>
                </a:solidFill>
                <a:latin typeface="Consolas"/>
                <a:ea typeface="Consolas"/>
                <a:cs typeface="Consolas"/>
                <a:sym typeface="Consolas"/>
              </a:rPr>
              <a:t>'+'</a:t>
            </a:r>
            <a:r>
              <a:rPr b="0" i="0" lang="en-US" sz="1800" u="none">
                <a:solidFill>
                  <a:srgbClr val="000000"/>
                </a:solidFill>
                <a:latin typeface="Consolas"/>
                <a:ea typeface="Consolas"/>
                <a:cs typeface="Consolas"/>
                <a:sym typeface="Consolas"/>
              </a:rPr>
              <a:t>, 100);</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user.Compute(</a:t>
            </a:r>
            <a:r>
              <a:rPr b="0" i="0" lang="en-US" sz="1800" u="none">
                <a:solidFill>
                  <a:srgbClr val="A31515"/>
                </a:solidFill>
                <a:latin typeface="Consolas"/>
                <a:ea typeface="Consolas"/>
                <a:cs typeface="Consolas"/>
                <a:sym typeface="Consolas"/>
              </a:rPr>
              <a:t>'-'</a:t>
            </a:r>
            <a:r>
              <a:rPr b="0" i="0" lang="en-US" sz="1800" u="none">
                <a:solidFill>
                  <a:srgbClr val="000000"/>
                </a:solidFill>
                <a:latin typeface="Consolas"/>
                <a:ea typeface="Consolas"/>
                <a:cs typeface="Consolas"/>
                <a:sym typeface="Consolas"/>
              </a:rPr>
              <a:t>, 50);</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user.Compute(</a:t>
            </a:r>
            <a:r>
              <a:rPr b="0" i="0" lang="en-US" sz="1800" u="none">
                <a:solidFill>
                  <a:srgbClr val="A31515"/>
                </a:solidFill>
                <a:latin typeface="Consolas"/>
                <a:ea typeface="Consolas"/>
                <a:cs typeface="Consolas"/>
                <a:sym typeface="Consolas"/>
              </a:rPr>
              <a:t>'*'</a:t>
            </a:r>
            <a:r>
              <a:rPr b="0" i="0" lang="en-US" sz="1800" u="none">
                <a:solidFill>
                  <a:srgbClr val="000000"/>
                </a:solidFill>
                <a:latin typeface="Consolas"/>
                <a:ea typeface="Consolas"/>
                <a:cs typeface="Consolas"/>
                <a:sym typeface="Consolas"/>
              </a:rPr>
              <a:t>, 10);</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user.Compute(</a:t>
            </a:r>
            <a:r>
              <a:rPr b="0" i="0" lang="en-US" sz="1800" u="none">
                <a:solidFill>
                  <a:srgbClr val="A31515"/>
                </a:solidFill>
                <a:latin typeface="Consolas"/>
                <a:ea typeface="Consolas"/>
                <a:cs typeface="Consolas"/>
                <a:sym typeface="Consolas"/>
              </a:rPr>
              <a:t>'/'</a:t>
            </a:r>
            <a:r>
              <a:rPr b="0" i="0" lang="en-US" sz="1800" u="none">
                <a:solidFill>
                  <a:srgbClr val="000000"/>
                </a:solidFill>
                <a:latin typeface="Consolas"/>
                <a:ea typeface="Consolas"/>
                <a:cs typeface="Consolas"/>
                <a:sym typeface="Consolas"/>
              </a:rPr>
              <a:t>, 2);</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8000"/>
                </a:solidFill>
                <a:latin typeface="Consolas"/>
                <a:ea typeface="Consolas"/>
                <a:cs typeface="Consolas"/>
                <a:sym typeface="Consolas"/>
              </a:rPr>
              <a:t>// отменяем четыре команды</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WriteLine(</a:t>
            </a:r>
            <a:r>
              <a:rPr b="0" i="0" lang="en-US" sz="1800" u="none">
                <a:solidFill>
                  <a:srgbClr val="A31515"/>
                </a:solidFill>
                <a:latin typeface="Consolas"/>
                <a:ea typeface="Consolas"/>
                <a:cs typeface="Consolas"/>
                <a:sym typeface="Consolas"/>
              </a:rPr>
              <a:t>"Undo 4 commands"</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user.Undo(4);</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8000"/>
                </a:solidFill>
                <a:latin typeface="Consolas"/>
                <a:ea typeface="Consolas"/>
                <a:cs typeface="Consolas"/>
                <a:sym typeface="Consolas"/>
              </a:rPr>
              <a:t>// повторно выполняем три команды</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WriteLine(</a:t>
            </a:r>
            <a:r>
              <a:rPr b="0" i="0" lang="en-US" sz="1800" u="none">
                <a:solidFill>
                  <a:srgbClr val="A31515"/>
                </a:solidFill>
                <a:latin typeface="Consolas"/>
                <a:ea typeface="Consolas"/>
                <a:cs typeface="Consolas"/>
                <a:sym typeface="Consolas"/>
              </a:rPr>
              <a:t>"Redo 3 commands"</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user.Redo(3);</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ReadLine();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25"/>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ahoma"/>
              <a:buNone/>
            </a:pPr>
            <a:r>
              <a:rPr b="0" i="0" lang="en-US" sz="4400" u="none">
                <a:solidFill>
                  <a:schemeClr val="lt2"/>
                </a:solidFill>
                <a:latin typeface="Tahoma"/>
                <a:ea typeface="Tahoma"/>
                <a:cs typeface="Tahoma"/>
                <a:sym typeface="Tahoma"/>
              </a:rPr>
              <a:t>Команда – примеры в .NET</a:t>
            </a:r>
            <a:endParaRPr/>
          </a:p>
        </p:txBody>
      </p:sp>
      <p:sp>
        <p:nvSpPr>
          <p:cNvPr id="694" name="Google Shape;694;p25"/>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1CADE4"/>
              </a:buClr>
              <a:buSzPts val="2240"/>
              <a:buFont typeface="Arial"/>
              <a:buChar char="►"/>
            </a:pPr>
            <a:r>
              <a:rPr b="0" i="0" lang="en-US" sz="2800" u="none">
                <a:solidFill>
                  <a:schemeClr val="lt1"/>
                </a:solidFill>
                <a:latin typeface="Tahoma"/>
                <a:ea typeface="Tahoma"/>
                <a:cs typeface="Tahoma"/>
                <a:sym typeface="Tahoma"/>
              </a:rPr>
              <a:t>1. Интерфейс </a:t>
            </a:r>
            <a:r>
              <a:rPr b="0" i="0" lang="en-US" sz="2400" u="none">
                <a:solidFill>
                  <a:schemeClr val="lt1"/>
                </a:solidFill>
                <a:latin typeface="Consolas"/>
                <a:ea typeface="Consolas"/>
                <a:cs typeface="Consolas"/>
                <a:sym typeface="Consolas"/>
              </a:rPr>
              <a:t>ICommand</a:t>
            </a:r>
            <a:r>
              <a:rPr b="0" i="0" lang="en-US" sz="2800" u="none">
                <a:solidFill>
                  <a:schemeClr val="lt1"/>
                </a:solidFill>
                <a:latin typeface="Tahoma"/>
                <a:ea typeface="Tahoma"/>
                <a:cs typeface="Tahoma"/>
                <a:sym typeface="Tahoma"/>
              </a:rPr>
              <a:t> в WPF – привязка операций к событиям пользовательского интерфейса.</a:t>
            </a:r>
            <a:endParaRPr/>
          </a:p>
          <a:p>
            <a:pPr indent="-342900" lvl="0" marL="342900" marR="0" rtl="0" algn="l">
              <a:lnSpc>
                <a:spcPct val="100000"/>
              </a:lnSpc>
              <a:spcBef>
                <a:spcPts val="560"/>
              </a:spcBef>
              <a:spcAft>
                <a:spcPts val="0"/>
              </a:spcAft>
              <a:buClr>
                <a:srgbClr val="1CADE4"/>
              </a:buClr>
              <a:buSzPts val="2240"/>
              <a:buFont typeface="Arial"/>
              <a:buChar char="►"/>
            </a:pPr>
            <a:r>
              <a:rPr b="0" i="0" lang="en-US" sz="2800" u="none">
                <a:solidFill>
                  <a:schemeClr val="lt1"/>
                </a:solidFill>
                <a:latin typeface="Tahoma"/>
                <a:ea typeface="Tahoma"/>
                <a:cs typeface="Tahoma"/>
                <a:sym typeface="Tahoma"/>
              </a:rPr>
              <a:t>2. Интерфейс </a:t>
            </a:r>
            <a:r>
              <a:rPr b="0" i="0" lang="en-US" sz="2400" u="none">
                <a:solidFill>
                  <a:schemeClr val="lt1"/>
                </a:solidFill>
                <a:latin typeface="Consolas"/>
                <a:ea typeface="Consolas"/>
                <a:cs typeface="Consolas"/>
                <a:sym typeface="Consolas"/>
              </a:rPr>
              <a:t>IDbCommand</a:t>
            </a:r>
            <a:r>
              <a:rPr b="0" i="0" lang="en-US" sz="2800" u="none">
                <a:solidFill>
                  <a:schemeClr val="lt1"/>
                </a:solidFill>
                <a:latin typeface="Tahoma"/>
                <a:ea typeface="Tahoma"/>
                <a:cs typeface="Tahoma"/>
                <a:sym typeface="Tahoma"/>
              </a:rPr>
              <a:t> в ADO.NET – инкапсуляция операции, выполняемой на стороне СУБД. </a:t>
            </a:r>
            <a:endParaRPr/>
          </a:p>
          <a:p>
            <a:pPr indent="-342900" lvl="0" marL="342900" marR="0" rtl="0" algn="l">
              <a:lnSpc>
                <a:spcPct val="100000"/>
              </a:lnSpc>
              <a:spcBef>
                <a:spcPts val="560"/>
              </a:spcBef>
              <a:spcAft>
                <a:spcPts val="0"/>
              </a:spcAft>
              <a:buClr>
                <a:srgbClr val="1CADE4"/>
              </a:buClr>
              <a:buSzPts val="2240"/>
              <a:buFont typeface="Arial"/>
              <a:buChar char="►"/>
            </a:pPr>
            <a:r>
              <a:rPr b="0" i="0" lang="en-US" sz="2800" u="none">
                <a:solidFill>
                  <a:schemeClr val="lt1"/>
                </a:solidFill>
                <a:latin typeface="Tahoma"/>
                <a:ea typeface="Tahoma"/>
                <a:cs typeface="Tahoma"/>
                <a:sym typeface="Tahoma"/>
              </a:rPr>
              <a:t>3. Конструктор класса </a:t>
            </a:r>
            <a:r>
              <a:rPr b="0" i="0" lang="en-US" sz="2400" u="none">
                <a:solidFill>
                  <a:schemeClr val="lt1"/>
                </a:solidFill>
                <a:latin typeface="Consolas"/>
                <a:ea typeface="Consolas"/>
                <a:cs typeface="Consolas"/>
                <a:sym typeface="Consolas"/>
              </a:rPr>
              <a:t>Task&lt;T&gt;</a:t>
            </a:r>
            <a:r>
              <a:rPr b="0" i="0" lang="en-US" sz="2800" u="none">
                <a:solidFill>
                  <a:schemeClr val="lt1"/>
                </a:solidFill>
                <a:latin typeface="Tahoma"/>
                <a:ea typeface="Tahoma"/>
                <a:cs typeface="Tahoma"/>
                <a:sym typeface="Tahoma"/>
              </a:rPr>
              <a:t> принимает </a:t>
            </a:r>
            <a:r>
              <a:rPr b="0" i="1" lang="en-US" sz="2800" u="none">
                <a:solidFill>
                  <a:schemeClr val="lt1"/>
                </a:solidFill>
                <a:latin typeface="Tahoma"/>
                <a:ea typeface="Tahoma"/>
                <a:cs typeface="Tahoma"/>
                <a:sym typeface="Tahoma"/>
              </a:rPr>
              <a:t>делегат </a:t>
            </a:r>
            <a:r>
              <a:rPr b="0" i="0" lang="en-US" sz="2400" u="none">
                <a:solidFill>
                  <a:schemeClr val="lt1"/>
                </a:solidFill>
                <a:latin typeface="Consolas"/>
                <a:ea typeface="Consolas"/>
                <a:cs typeface="Consolas"/>
                <a:sym typeface="Consolas"/>
              </a:rPr>
              <a:t>Func&lt;T&gt;</a:t>
            </a:r>
            <a:r>
              <a:rPr b="0" i="0" lang="en-US" sz="2800" u="none">
                <a:solidFill>
                  <a:schemeClr val="lt1"/>
                </a:solidFill>
                <a:latin typeface="Tahoma"/>
                <a:ea typeface="Tahoma"/>
                <a:cs typeface="Tahoma"/>
                <a:sym typeface="Tahoma"/>
              </a:rPr>
              <a:t>, который можно рассматривать в виде команды, исполняемой в будущем.</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26"/>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ahoma"/>
              <a:buNone/>
            </a:pPr>
            <a:r>
              <a:rPr b="1" i="0" lang="en-US" sz="4400" u="none">
                <a:solidFill>
                  <a:schemeClr val="lt2"/>
                </a:solidFill>
                <a:latin typeface="Tahoma"/>
                <a:ea typeface="Tahoma"/>
                <a:cs typeface="Tahoma"/>
                <a:sym typeface="Tahoma"/>
              </a:rPr>
              <a:t>Применимость</a:t>
            </a:r>
            <a:br>
              <a:rPr b="1" i="0" lang="en-US" sz="4400" u="none">
                <a:solidFill>
                  <a:schemeClr val="lt2"/>
                </a:solidFill>
                <a:latin typeface="Tahoma"/>
                <a:ea typeface="Tahoma"/>
                <a:cs typeface="Tahoma"/>
                <a:sym typeface="Tahoma"/>
              </a:rPr>
            </a:br>
            <a:endParaRPr/>
          </a:p>
        </p:txBody>
      </p:sp>
      <p:sp>
        <p:nvSpPr>
          <p:cNvPr id="701" name="Google Shape;701;p26"/>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hlink"/>
              </a:buClr>
              <a:buSzPts val="2560"/>
              <a:buFont typeface="Arial"/>
              <a:buChar char="►"/>
            </a:pPr>
            <a:r>
              <a:rPr b="1" i="0" lang="en-US" sz="3200" u="none">
                <a:solidFill>
                  <a:schemeClr val="lt1"/>
                </a:solidFill>
                <a:latin typeface="Tahoma"/>
                <a:ea typeface="Tahoma"/>
                <a:cs typeface="Tahoma"/>
                <a:sym typeface="Tahoma"/>
              </a:rPr>
              <a:t>Когда вы хотите параметризовать объекты выполняемым действием.</a:t>
            </a:r>
            <a:endParaRPr/>
          </a:p>
          <a:p>
            <a:pPr indent="-342900" lvl="0" marL="342900" marR="0" rtl="0" algn="l">
              <a:lnSpc>
                <a:spcPct val="100000"/>
              </a:lnSpc>
              <a:spcBef>
                <a:spcPts val="640"/>
              </a:spcBef>
              <a:spcAft>
                <a:spcPts val="0"/>
              </a:spcAft>
              <a:buClr>
                <a:schemeClr val="hlink"/>
              </a:buClr>
              <a:buSzPts val="2560"/>
              <a:buFont typeface="Arial"/>
              <a:buChar char="►"/>
            </a:pPr>
            <a:r>
              <a:rPr b="1" i="0" lang="en-US" sz="3200" u="none">
                <a:solidFill>
                  <a:schemeClr val="lt1"/>
                </a:solidFill>
                <a:latin typeface="Tahoma"/>
                <a:ea typeface="Tahoma"/>
                <a:cs typeface="Tahoma"/>
                <a:sym typeface="Tahoma"/>
              </a:rPr>
              <a:t> Когда вы хотите ставить операции в очередь, выполнять их по расписанию или передавать по сети.</a:t>
            </a:r>
            <a:endParaRPr/>
          </a:p>
          <a:p>
            <a:pPr indent="-342900" lvl="0" marL="342900" marR="0" rtl="0" algn="l">
              <a:lnSpc>
                <a:spcPct val="100000"/>
              </a:lnSpc>
              <a:spcBef>
                <a:spcPts val="640"/>
              </a:spcBef>
              <a:spcAft>
                <a:spcPts val="0"/>
              </a:spcAft>
              <a:buClr>
                <a:schemeClr val="hlink"/>
              </a:buClr>
              <a:buSzPts val="2560"/>
              <a:buFont typeface="Arial"/>
              <a:buChar char="►"/>
            </a:pPr>
            <a:r>
              <a:rPr b="1" i="0" lang="en-US" sz="3200" u="none">
                <a:solidFill>
                  <a:schemeClr val="lt1"/>
                </a:solidFill>
                <a:latin typeface="Tahoma"/>
                <a:ea typeface="Tahoma"/>
                <a:cs typeface="Tahoma"/>
                <a:sym typeface="Tahoma"/>
              </a:rPr>
              <a:t>Когда вам нужна операция отмены.</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27"/>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ahoma"/>
              <a:buNone/>
            </a:pPr>
            <a:r>
              <a:rPr b="1" i="0" lang="en-US" sz="4400" u="none">
                <a:solidFill>
                  <a:schemeClr val="lt2"/>
                </a:solidFill>
                <a:latin typeface="Tahoma"/>
                <a:ea typeface="Tahoma"/>
                <a:cs typeface="Tahoma"/>
                <a:sym typeface="Tahoma"/>
              </a:rPr>
              <a:t>Преимущества и недостатки</a:t>
            </a:r>
            <a:br>
              <a:rPr b="1" i="0" lang="en-US" sz="4400" u="none">
                <a:solidFill>
                  <a:schemeClr val="lt2"/>
                </a:solidFill>
                <a:latin typeface="Tahoma"/>
                <a:ea typeface="Tahoma"/>
                <a:cs typeface="Tahoma"/>
                <a:sym typeface="Tahoma"/>
              </a:rPr>
            </a:br>
            <a:endParaRPr/>
          </a:p>
        </p:txBody>
      </p:sp>
      <p:sp>
        <p:nvSpPr>
          <p:cNvPr id="707" name="Google Shape;707;p27"/>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SzPts val="1920"/>
              <a:buFont typeface="Arial"/>
              <a:buNone/>
            </a:pPr>
            <a:r>
              <a:rPr b="0" i="0" lang="en-US" sz="2400" u="none">
                <a:solidFill>
                  <a:schemeClr val="lt1"/>
                </a:solidFill>
                <a:latin typeface="Tahoma"/>
                <a:ea typeface="Tahoma"/>
                <a:cs typeface="Tahoma"/>
                <a:sym typeface="Tahoma"/>
              </a:rPr>
              <a:t>+ Убирает прямую зависимость между объектами, вызывающими операции, и объектами, которые их непосредственно выполняют.</a:t>
            </a:r>
            <a:endParaRPr/>
          </a:p>
          <a:p>
            <a:pPr indent="0" lvl="0" marL="0" marR="0" rtl="0" algn="l">
              <a:lnSpc>
                <a:spcPct val="100000"/>
              </a:lnSpc>
              <a:spcBef>
                <a:spcPts val="480"/>
              </a:spcBef>
              <a:spcAft>
                <a:spcPts val="0"/>
              </a:spcAft>
              <a:buClr>
                <a:schemeClr val="hlink"/>
              </a:buClr>
              <a:buSzPts val="1920"/>
              <a:buFont typeface="Arial"/>
              <a:buNone/>
            </a:pPr>
            <a:r>
              <a:rPr b="0" i="0" lang="en-US" sz="2400" u="none">
                <a:solidFill>
                  <a:schemeClr val="lt1"/>
                </a:solidFill>
                <a:latin typeface="Tahoma"/>
                <a:ea typeface="Tahoma"/>
                <a:cs typeface="Tahoma"/>
                <a:sym typeface="Tahoma"/>
              </a:rPr>
              <a:t>+ Позволяет реализовать простую отмену и повтор операций.</a:t>
            </a:r>
            <a:endParaRPr/>
          </a:p>
          <a:p>
            <a:pPr indent="0" lvl="0" marL="0" marR="0" rtl="0" algn="l">
              <a:lnSpc>
                <a:spcPct val="100000"/>
              </a:lnSpc>
              <a:spcBef>
                <a:spcPts val="480"/>
              </a:spcBef>
              <a:spcAft>
                <a:spcPts val="0"/>
              </a:spcAft>
              <a:buClr>
                <a:schemeClr val="hlink"/>
              </a:buClr>
              <a:buSzPts val="1920"/>
              <a:buFont typeface="Arial"/>
              <a:buNone/>
            </a:pPr>
            <a:r>
              <a:rPr b="0" i="0" lang="en-US" sz="2400" u="none">
                <a:solidFill>
                  <a:schemeClr val="lt1"/>
                </a:solidFill>
                <a:latin typeface="Tahoma"/>
                <a:ea typeface="Tahoma"/>
                <a:cs typeface="Tahoma"/>
                <a:sym typeface="Tahoma"/>
              </a:rPr>
              <a:t> +Позволяет реализовать отложенный запуск операций.</a:t>
            </a:r>
            <a:endParaRPr/>
          </a:p>
          <a:p>
            <a:pPr indent="0" lvl="0" marL="0" marR="0" rtl="0" algn="l">
              <a:lnSpc>
                <a:spcPct val="100000"/>
              </a:lnSpc>
              <a:spcBef>
                <a:spcPts val="480"/>
              </a:spcBef>
              <a:spcAft>
                <a:spcPts val="0"/>
              </a:spcAft>
              <a:buClr>
                <a:schemeClr val="hlink"/>
              </a:buClr>
              <a:buSzPts val="1920"/>
              <a:buFont typeface="Arial"/>
              <a:buNone/>
            </a:pPr>
            <a:r>
              <a:rPr b="0" i="0" lang="en-US" sz="2400" u="none">
                <a:solidFill>
                  <a:schemeClr val="lt1"/>
                </a:solidFill>
                <a:latin typeface="Tahoma"/>
                <a:ea typeface="Tahoma"/>
                <a:cs typeface="Tahoma"/>
                <a:sym typeface="Tahoma"/>
              </a:rPr>
              <a:t> +Позволяет собирать сложные команды из простых.</a:t>
            </a:r>
            <a:endParaRPr/>
          </a:p>
          <a:p>
            <a:pPr indent="0" lvl="0" marL="0" marR="0" rtl="0" algn="l">
              <a:lnSpc>
                <a:spcPct val="100000"/>
              </a:lnSpc>
              <a:spcBef>
                <a:spcPts val="480"/>
              </a:spcBef>
              <a:spcAft>
                <a:spcPts val="0"/>
              </a:spcAft>
              <a:buClr>
                <a:schemeClr val="hlink"/>
              </a:buClr>
              <a:buSzPts val="1920"/>
              <a:buFont typeface="Arial"/>
              <a:buNone/>
            </a:pPr>
            <a:r>
              <a:rPr b="0" i="0" lang="en-US" sz="2400" u="none">
                <a:solidFill>
                  <a:schemeClr val="lt1"/>
                </a:solidFill>
                <a:latin typeface="Tahoma"/>
                <a:ea typeface="Tahoma"/>
                <a:cs typeface="Tahoma"/>
                <a:sym typeface="Tahoma"/>
              </a:rPr>
              <a:t> +Реализует </a:t>
            </a:r>
            <a:r>
              <a:rPr b="0" i="1" lang="en-US" sz="2400" u="none">
                <a:solidFill>
                  <a:schemeClr val="lt1"/>
                </a:solidFill>
                <a:latin typeface="Tahoma"/>
                <a:ea typeface="Tahoma"/>
                <a:cs typeface="Tahoma"/>
                <a:sym typeface="Tahoma"/>
              </a:rPr>
              <a:t>принцип открытости/закрытости</a:t>
            </a:r>
            <a:r>
              <a:rPr b="0" i="0" lang="en-US" sz="2400" u="none">
                <a:solidFill>
                  <a:schemeClr val="lt1"/>
                </a:solidFill>
                <a:latin typeface="Tahoma"/>
                <a:ea typeface="Tahoma"/>
                <a:cs typeface="Tahoma"/>
                <a:sym typeface="Tahoma"/>
              </a:rPr>
              <a:t>.</a:t>
            </a:r>
            <a:endParaRPr/>
          </a:p>
          <a:p>
            <a:pPr indent="0" lvl="0" marL="0" marR="0" rtl="0" algn="l">
              <a:lnSpc>
                <a:spcPct val="100000"/>
              </a:lnSpc>
              <a:spcBef>
                <a:spcPts val="480"/>
              </a:spcBef>
              <a:spcAft>
                <a:spcPts val="0"/>
              </a:spcAft>
              <a:buClr>
                <a:schemeClr val="hlink"/>
              </a:buClr>
              <a:buSzPts val="1920"/>
              <a:buFont typeface="Arial"/>
              <a:buNone/>
            </a:pPr>
            <a:r>
              <a:t/>
            </a:r>
            <a:endParaRPr b="0" i="0" sz="2400" u="none">
              <a:solidFill>
                <a:schemeClr val="lt1"/>
              </a:solidFill>
              <a:latin typeface="Tahoma"/>
              <a:ea typeface="Tahoma"/>
              <a:cs typeface="Tahoma"/>
              <a:sym typeface="Tahoma"/>
            </a:endParaRPr>
          </a:p>
          <a:p>
            <a:pPr indent="0" lvl="0" marL="0" marR="0" rtl="0" algn="l">
              <a:lnSpc>
                <a:spcPct val="100000"/>
              </a:lnSpc>
              <a:spcBef>
                <a:spcPts val="480"/>
              </a:spcBef>
              <a:spcAft>
                <a:spcPts val="0"/>
              </a:spcAft>
              <a:buClr>
                <a:schemeClr val="hlink"/>
              </a:buClr>
              <a:buSzPts val="1920"/>
              <a:buFont typeface="Arial"/>
              <a:buNone/>
            </a:pPr>
            <a:r>
              <a:rPr b="0" i="0" lang="en-US" sz="2400" u="none">
                <a:solidFill>
                  <a:schemeClr val="lt1"/>
                </a:solidFill>
                <a:latin typeface="Tahoma"/>
                <a:ea typeface="Tahoma"/>
                <a:cs typeface="Tahoma"/>
                <a:sym typeface="Tahoma"/>
              </a:rPr>
              <a:t> - Усложняет код программы из-за введения множества дополнительных классов.</a:t>
            </a:r>
            <a:endParaRPr/>
          </a:p>
          <a:p>
            <a:pPr indent="-220980" lvl="0" marL="342900" marR="0" rtl="0" algn="l">
              <a:spcBef>
                <a:spcPts val="480"/>
              </a:spcBef>
              <a:spcAft>
                <a:spcPts val="0"/>
              </a:spcAft>
              <a:buClr>
                <a:schemeClr val="hlink"/>
              </a:buClr>
              <a:buSzPts val="1920"/>
              <a:buFont typeface="Arial"/>
              <a:buNone/>
            </a:pPr>
            <a:r>
              <a:t/>
            </a:r>
            <a:endParaRPr b="0" i="0" sz="2400" u="none">
              <a:solidFill>
                <a:schemeClr val="lt1"/>
              </a:solidFill>
              <a:latin typeface="Tahoma"/>
              <a:ea typeface="Tahoma"/>
              <a:cs typeface="Tahoma"/>
              <a:sym typeface="Tahom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28"/>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4400"/>
              <a:buFont typeface="Tahoma"/>
              <a:buNone/>
            </a:pPr>
            <a:r>
              <a:rPr b="0" i="0" lang="en-US" sz="4400" u="none">
                <a:solidFill>
                  <a:schemeClr val="lt2"/>
                </a:solidFill>
                <a:latin typeface="Tahoma"/>
                <a:ea typeface="Tahoma"/>
                <a:cs typeface="Tahoma"/>
                <a:sym typeface="Tahoma"/>
              </a:rPr>
              <a:t>Итератор (Iterator)</a:t>
            </a:r>
            <a:endParaRPr/>
          </a:p>
        </p:txBody>
      </p:sp>
      <p:sp>
        <p:nvSpPr>
          <p:cNvPr id="713" name="Google Shape;713;p28"/>
          <p:cNvSpPr txBox="1"/>
          <p:nvPr>
            <p:ph idx="1" type="body"/>
          </p:nvPr>
        </p:nvSpPr>
        <p:spPr>
          <a:xfrm>
            <a:off x="0" y="860057"/>
            <a:ext cx="8540700" cy="4499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hlink"/>
              </a:buClr>
              <a:buSzPts val="2560"/>
              <a:buFont typeface="Arial"/>
              <a:buNone/>
            </a:pPr>
            <a:r>
              <a:rPr b="1" i="0" lang="en-US" sz="3200" u="none">
                <a:solidFill>
                  <a:schemeClr val="lt1"/>
                </a:solidFill>
                <a:latin typeface="Tahoma"/>
                <a:ea typeface="Tahoma"/>
                <a:cs typeface="Tahoma"/>
                <a:sym typeface="Tahoma"/>
              </a:rPr>
              <a:t>	</a:t>
            </a:r>
            <a:r>
              <a:rPr b="0" i="0" lang="en-US" sz="3200" u="none">
                <a:solidFill>
                  <a:schemeClr val="lt1"/>
                </a:solidFill>
                <a:latin typeface="Tahoma"/>
                <a:ea typeface="Tahoma"/>
                <a:cs typeface="Tahoma"/>
                <a:sym typeface="Tahoma"/>
              </a:rPr>
              <a:t>Cursor (курсор).</a:t>
            </a:r>
            <a:endParaRPr/>
          </a:p>
          <a:p>
            <a:pPr indent="-180340" lvl="0" marL="342900" marR="0" rtl="0" algn="l">
              <a:lnSpc>
                <a:spcPct val="100000"/>
              </a:lnSpc>
              <a:spcBef>
                <a:spcPts val="640"/>
              </a:spcBef>
              <a:spcAft>
                <a:spcPts val="0"/>
              </a:spcAft>
              <a:buClr>
                <a:schemeClr val="hlink"/>
              </a:buClr>
              <a:buSzPts val="2560"/>
              <a:buFont typeface="Arial"/>
              <a:buNone/>
            </a:pPr>
            <a:r>
              <a:t/>
            </a:r>
            <a:endParaRPr b="0" i="0" sz="3200" u="none">
              <a:solidFill>
                <a:schemeClr val="lt1"/>
              </a:solidFill>
              <a:latin typeface="Tahoma"/>
              <a:ea typeface="Tahoma"/>
              <a:cs typeface="Tahoma"/>
              <a:sym typeface="Tahoma"/>
            </a:endParaRPr>
          </a:p>
          <a:p>
            <a:pPr indent="-342900" lvl="0" marL="342900" marR="0" rtl="0" algn="l">
              <a:lnSpc>
                <a:spcPct val="100000"/>
              </a:lnSpc>
              <a:spcBef>
                <a:spcPts val="640"/>
              </a:spcBef>
              <a:spcAft>
                <a:spcPts val="0"/>
              </a:spcAft>
              <a:buClr>
                <a:schemeClr val="hlink"/>
              </a:buClr>
              <a:buSzPts val="2560"/>
              <a:buFont typeface="Arial"/>
              <a:buChar char="►"/>
            </a:pPr>
            <a:r>
              <a:rPr b="0" i="0" lang="en-US" sz="3200" u="none">
                <a:solidFill>
                  <a:schemeClr val="lt1"/>
                </a:solidFill>
                <a:latin typeface="Tahoma"/>
                <a:ea typeface="Tahoma"/>
                <a:cs typeface="Tahoma"/>
                <a:sym typeface="Tahoma"/>
              </a:rPr>
              <a:t>Предоставляет способ последовательного доступа ко всем элементам составного объекта, не раскрывая его внутреннего представления.</a:t>
            </a:r>
            <a:endParaRPr/>
          </a:p>
          <a:p>
            <a:pPr indent="-342900" lvl="0" marL="342900" marR="0" rtl="0" algn="l">
              <a:lnSpc>
                <a:spcPct val="100000"/>
              </a:lnSpc>
              <a:spcBef>
                <a:spcPts val="640"/>
              </a:spcBef>
              <a:spcAft>
                <a:spcPts val="0"/>
              </a:spcAft>
              <a:buClr>
                <a:schemeClr val="hlink"/>
              </a:buClr>
              <a:buSzPts val="2560"/>
              <a:buFont typeface="Arial"/>
              <a:buNone/>
            </a:pPr>
            <a:r>
              <a:rPr b="0" i="0" lang="en-US" sz="3200" u="none">
                <a:solidFill>
                  <a:schemeClr val="lt1"/>
                </a:solidFill>
                <a:latin typeface="Tahoma"/>
                <a:ea typeface="Tahoma"/>
                <a:cs typeface="Tahoma"/>
                <a:sym typeface="Tahoma"/>
              </a:rPr>
              <a:t>  </a:t>
            </a:r>
            <a:r>
              <a:rPr b="0" i="1" lang="en-US" sz="2800" u="none">
                <a:solidFill>
                  <a:schemeClr val="lt1"/>
                </a:solidFill>
                <a:latin typeface="Tahoma"/>
                <a:ea typeface="Tahoma"/>
                <a:cs typeface="Tahoma"/>
                <a:sym typeface="Tahoma"/>
              </a:rPr>
              <a:t>Use case: Полиморфный </a:t>
            </a:r>
            <a:endParaRPr/>
          </a:p>
          <a:p>
            <a:pPr indent="-342900" lvl="0" marL="342900" marR="0" rtl="0" algn="l">
              <a:lnSpc>
                <a:spcPct val="100000"/>
              </a:lnSpc>
              <a:spcBef>
                <a:spcPts val="560"/>
              </a:spcBef>
              <a:spcAft>
                <a:spcPts val="0"/>
              </a:spcAft>
              <a:buClr>
                <a:schemeClr val="hlink"/>
              </a:buClr>
              <a:buSzPts val="2240"/>
              <a:buFont typeface="Arial"/>
              <a:buNone/>
            </a:pPr>
            <a:r>
              <a:rPr b="0" i="1" lang="en-US" sz="2800" u="none">
                <a:solidFill>
                  <a:schemeClr val="lt1"/>
                </a:solidFill>
                <a:latin typeface="Tahoma"/>
                <a:ea typeface="Tahoma"/>
                <a:cs typeface="Tahoma"/>
                <a:sym typeface="Tahoma"/>
              </a:rPr>
              <a:t>обход</a:t>
            </a:r>
            <a:endParaRPr/>
          </a:p>
          <a:p>
            <a:pPr indent="-342900" lvl="0" marL="342900" marR="0" rtl="0" algn="l">
              <a:lnSpc>
                <a:spcPct val="100000"/>
              </a:lnSpc>
              <a:spcBef>
                <a:spcPts val="560"/>
              </a:spcBef>
              <a:spcAft>
                <a:spcPts val="0"/>
              </a:spcAft>
              <a:buClr>
                <a:schemeClr val="hlink"/>
              </a:buClr>
              <a:buSzPts val="2240"/>
              <a:buFont typeface="Arial"/>
              <a:buNone/>
            </a:pPr>
            <a:r>
              <a:rPr b="0" i="1" lang="en-US" sz="2800" u="none">
                <a:solidFill>
                  <a:schemeClr val="lt1"/>
                </a:solidFill>
                <a:latin typeface="Tahoma"/>
                <a:ea typeface="Tahoma"/>
                <a:cs typeface="Tahoma"/>
                <a:sym typeface="Tahoma"/>
              </a:rPr>
              <a:t>Классы коллекций и </a:t>
            </a:r>
            <a:endParaRPr/>
          </a:p>
          <a:p>
            <a:pPr indent="-342900" lvl="0" marL="342900" marR="0" rtl="0" algn="l">
              <a:lnSpc>
                <a:spcPct val="100000"/>
              </a:lnSpc>
              <a:spcBef>
                <a:spcPts val="560"/>
              </a:spcBef>
              <a:spcAft>
                <a:spcPts val="0"/>
              </a:spcAft>
              <a:buClr>
                <a:schemeClr val="hlink"/>
              </a:buClr>
              <a:buSzPts val="2240"/>
              <a:buFont typeface="Arial"/>
              <a:buNone/>
            </a:pPr>
            <a:r>
              <a:rPr b="0" i="1" lang="en-US" sz="2800" u="none">
                <a:solidFill>
                  <a:schemeClr val="lt1"/>
                </a:solidFill>
                <a:latin typeface="Tahoma"/>
                <a:ea typeface="Tahoma"/>
                <a:cs typeface="Tahoma"/>
                <a:sym typeface="Tahoma"/>
              </a:rPr>
              <a:t>алгоритмы</a:t>
            </a:r>
            <a:endParaRPr/>
          </a:p>
        </p:txBody>
      </p:sp>
      <p:pic>
        <p:nvPicPr>
          <p:cNvPr id="714" name="Google Shape;714;p28"/>
          <p:cNvPicPr preferRelativeResize="0"/>
          <p:nvPr/>
        </p:nvPicPr>
        <p:blipFill rotWithShape="1">
          <a:blip r:embed="rId3">
            <a:alphaModFix/>
          </a:blip>
          <a:srcRect b="0" l="0" r="0" t="0"/>
          <a:stretch/>
        </p:blipFill>
        <p:spPr>
          <a:xfrm>
            <a:off x="6232525" y="373062"/>
            <a:ext cx="2487612" cy="1647825"/>
          </a:xfrm>
          <a:prstGeom prst="rect">
            <a:avLst/>
          </a:prstGeom>
          <a:noFill/>
          <a:ln>
            <a:noFill/>
          </a:ln>
        </p:spPr>
      </p:pic>
      <p:pic>
        <p:nvPicPr>
          <p:cNvPr id="715" name="Google Shape;715;p28"/>
          <p:cNvPicPr preferRelativeResize="0"/>
          <p:nvPr/>
        </p:nvPicPr>
        <p:blipFill rotWithShape="1">
          <a:blip r:embed="rId4">
            <a:alphaModFix/>
          </a:blip>
          <a:srcRect b="0" l="0" r="0" t="0"/>
          <a:stretch/>
        </p:blipFill>
        <p:spPr>
          <a:xfrm>
            <a:off x="4859337" y="4076700"/>
            <a:ext cx="4057650" cy="26987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29"/>
          <p:cNvSpPr txBox="1"/>
          <p:nvPr>
            <p:ph type="title"/>
          </p:nvPr>
        </p:nvSpPr>
        <p:spPr>
          <a:xfrm>
            <a:off x="301625" y="228600"/>
            <a:ext cx="1944900" cy="668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000"/>
              <a:t>Проблема</a:t>
            </a:r>
            <a:endParaRPr sz="3000">
              <a:solidFill>
                <a:schemeClr val="lt2"/>
              </a:solidFill>
              <a:latin typeface="Tahoma"/>
              <a:ea typeface="Tahoma"/>
              <a:cs typeface="Tahoma"/>
              <a:sym typeface="Tahoma"/>
            </a:endParaRPr>
          </a:p>
        </p:txBody>
      </p:sp>
      <p:sp>
        <p:nvSpPr>
          <p:cNvPr id="722" name="Google Shape;722;p29"/>
          <p:cNvSpPr txBox="1"/>
          <p:nvPr>
            <p:ph idx="1" type="body"/>
          </p:nvPr>
        </p:nvSpPr>
        <p:spPr>
          <a:xfrm>
            <a:off x="301625" y="1021475"/>
            <a:ext cx="8540700" cy="5077800"/>
          </a:xfrm>
          <a:prstGeom prst="rect">
            <a:avLst/>
          </a:prstGeom>
          <a:noFill/>
          <a:ln>
            <a:noFill/>
          </a:ln>
        </p:spPr>
        <p:txBody>
          <a:bodyPr anchorCtr="0" anchor="t" bIns="45700" lIns="91425" spcFirstLastPara="1" rIns="91425" wrap="square" tIns="45700">
            <a:noAutofit/>
          </a:bodyPr>
          <a:lstStyle/>
          <a:p>
            <a:pPr indent="-180340" lvl="0" marL="342900" marR="0" rtl="0" algn="just">
              <a:spcBef>
                <a:spcPts val="0"/>
              </a:spcBef>
              <a:spcAft>
                <a:spcPts val="0"/>
              </a:spcAft>
              <a:buClr>
                <a:schemeClr val="hlink"/>
              </a:buClr>
              <a:buSzPts val="2560"/>
              <a:buFont typeface="Arial"/>
              <a:buNone/>
            </a:pPr>
            <a:r>
              <a:rPr lang="en-US" sz="2400"/>
              <a:t>есть и экзотические коллекции, построенные на основе деревьев, графов и других сложных структур данных.</a:t>
            </a:r>
            <a:endParaRPr sz="2400"/>
          </a:p>
          <a:p>
            <a:pPr indent="-180340" lvl="0" marL="342900" marR="0" rtl="0" algn="just">
              <a:spcBef>
                <a:spcPts val="0"/>
              </a:spcBef>
              <a:spcAft>
                <a:spcPts val="0"/>
              </a:spcAft>
              <a:buClr>
                <a:schemeClr val="hlink"/>
              </a:buClr>
              <a:buSzPts val="2560"/>
              <a:buFont typeface="Arial"/>
              <a:buNone/>
            </a:pPr>
            <a:r>
              <a:t/>
            </a:r>
            <a:endParaRPr sz="2400"/>
          </a:p>
          <a:p>
            <a:pPr indent="-180340" lvl="0" marL="342900" marR="0" rtl="0" algn="just">
              <a:spcBef>
                <a:spcPts val="0"/>
              </a:spcBef>
              <a:spcAft>
                <a:spcPts val="0"/>
              </a:spcAft>
              <a:buClr>
                <a:schemeClr val="hlink"/>
              </a:buClr>
              <a:buSzPts val="2560"/>
              <a:buFont typeface="Arial"/>
              <a:buNone/>
            </a:pPr>
            <a:r>
              <a:t/>
            </a:r>
            <a:endParaRPr sz="2400"/>
          </a:p>
          <a:p>
            <a:pPr indent="-180340" lvl="0" marL="342900" marR="0" rtl="0" algn="just">
              <a:spcBef>
                <a:spcPts val="0"/>
              </a:spcBef>
              <a:spcAft>
                <a:spcPts val="0"/>
              </a:spcAft>
              <a:buClr>
                <a:schemeClr val="hlink"/>
              </a:buClr>
              <a:buSzPts val="2560"/>
              <a:buFont typeface="Arial"/>
              <a:buNone/>
            </a:pPr>
            <a:r>
              <a:t/>
            </a:r>
            <a:endParaRPr sz="2400"/>
          </a:p>
          <a:p>
            <a:pPr indent="-180340" lvl="0" marL="342900" marR="0" rtl="0" algn="just">
              <a:spcBef>
                <a:spcPts val="0"/>
              </a:spcBef>
              <a:spcAft>
                <a:spcPts val="0"/>
              </a:spcAft>
              <a:buClr>
                <a:schemeClr val="hlink"/>
              </a:buClr>
              <a:buSzPts val="2560"/>
              <a:buFont typeface="Arial"/>
              <a:buNone/>
            </a:pPr>
            <a:r>
              <a:t/>
            </a:r>
            <a:endParaRPr sz="2400"/>
          </a:p>
          <a:p>
            <a:pPr indent="-180340" lvl="0" marL="342900" marR="0" rtl="0" algn="just">
              <a:spcBef>
                <a:spcPts val="0"/>
              </a:spcBef>
              <a:spcAft>
                <a:spcPts val="0"/>
              </a:spcAft>
              <a:buClr>
                <a:schemeClr val="hlink"/>
              </a:buClr>
              <a:buSzPts val="2560"/>
              <a:buFont typeface="Arial"/>
              <a:buNone/>
            </a:pPr>
            <a:r>
              <a:t/>
            </a:r>
            <a:endParaRPr sz="2400"/>
          </a:p>
          <a:p>
            <a:pPr indent="-180340" lvl="0" marL="342900" marR="0" rtl="0" algn="just">
              <a:spcBef>
                <a:spcPts val="0"/>
              </a:spcBef>
              <a:spcAft>
                <a:spcPts val="0"/>
              </a:spcAft>
              <a:buClr>
                <a:schemeClr val="hlink"/>
              </a:buClr>
              <a:buSzPts val="2560"/>
              <a:buFont typeface="Arial"/>
              <a:buNone/>
            </a:pPr>
            <a:r>
              <a:t/>
            </a:r>
            <a:endParaRPr sz="2400"/>
          </a:p>
          <a:p>
            <a:pPr indent="-180340" lvl="0" marL="342900" marR="0" rtl="0" algn="just">
              <a:spcBef>
                <a:spcPts val="0"/>
              </a:spcBef>
              <a:spcAft>
                <a:spcPts val="0"/>
              </a:spcAft>
              <a:buClr>
                <a:schemeClr val="hlink"/>
              </a:buClr>
              <a:buSzPts val="2560"/>
              <a:buFont typeface="Arial"/>
              <a:buNone/>
            </a:pPr>
            <a:r>
              <a:t/>
            </a:r>
            <a:endParaRPr sz="2400"/>
          </a:p>
          <a:p>
            <a:pPr indent="-180340" lvl="0" marL="342900" marR="0" rtl="0" algn="just">
              <a:spcBef>
                <a:spcPts val="0"/>
              </a:spcBef>
              <a:spcAft>
                <a:spcPts val="0"/>
              </a:spcAft>
              <a:buClr>
                <a:schemeClr val="hlink"/>
              </a:buClr>
              <a:buSzPts val="2560"/>
              <a:buFont typeface="Arial"/>
              <a:buNone/>
            </a:pPr>
            <a:r>
              <a:rPr lang="en-US" sz="2400"/>
              <a:t>пользователь должен иметь возможность последовательно обходить её элементы, чтобы проделывать с ними какие-то действия</a:t>
            </a:r>
            <a:endParaRPr sz="2400"/>
          </a:p>
        </p:txBody>
      </p:sp>
      <p:pic>
        <p:nvPicPr>
          <p:cNvPr id="723" name="Google Shape;723;p29"/>
          <p:cNvPicPr preferRelativeResize="0"/>
          <p:nvPr/>
        </p:nvPicPr>
        <p:blipFill rotWithShape="1">
          <a:blip r:embed="rId3">
            <a:alphaModFix/>
          </a:blip>
          <a:srcRect b="0" l="0" r="0" t="0"/>
          <a:stretch/>
        </p:blipFill>
        <p:spPr>
          <a:xfrm>
            <a:off x="912829" y="2064796"/>
            <a:ext cx="7318351" cy="21452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pic>
        <p:nvPicPr>
          <p:cNvPr id="729" name="Google Shape;729;g241b1847094e35f9_0"/>
          <p:cNvPicPr preferRelativeResize="0"/>
          <p:nvPr/>
        </p:nvPicPr>
        <p:blipFill rotWithShape="1">
          <a:blip r:embed="rId3">
            <a:alphaModFix/>
          </a:blip>
          <a:srcRect b="0" l="0" r="0" t="0"/>
          <a:stretch/>
        </p:blipFill>
        <p:spPr>
          <a:xfrm>
            <a:off x="336072" y="2997096"/>
            <a:ext cx="8471875" cy="2988875"/>
          </a:xfrm>
          <a:prstGeom prst="rect">
            <a:avLst/>
          </a:prstGeom>
          <a:noFill/>
          <a:ln>
            <a:noFill/>
          </a:ln>
        </p:spPr>
      </p:pic>
      <p:sp>
        <p:nvSpPr>
          <p:cNvPr id="730" name="Google Shape;730;g241b1847094e35f9_0"/>
          <p:cNvSpPr txBox="1"/>
          <p:nvPr/>
        </p:nvSpPr>
        <p:spPr>
          <a:xfrm>
            <a:off x="336013" y="506185"/>
            <a:ext cx="8472000" cy="1647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400">
                <a:solidFill>
                  <a:srgbClr val="FFFFFF"/>
                </a:solidFill>
              </a:rPr>
              <a:t>сегодня может быть достаточным обход дерева в глубину, но завтра потребуется возможность перемещаться по дереву в ширину. А на следующей неделе и того хуже — понадобится обход коллекции в случайном порядке.</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pic>
        <p:nvPicPr>
          <p:cNvPr id="736" name="Google Shape;736;g241b1847094e35f9_7"/>
          <p:cNvPicPr preferRelativeResize="0"/>
          <p:nvPr/>
        </p:nvPicPr>
        <p:blipFill rotWithShape="1">
          <a:blip r:embed="rId3">
            <a:alphaModFix/>
          </a:blip>
          <a:srcRect b="0" l="0" r="0" t="0"/>
          <a:stretch/>
        </p:blipFill>
        <p:spPr>
          <a:xfrm>
            <a:off x="249237" y="2420937"/>
            <a:ext cx="3832225" cy="4414837"/>
          </a:xfrm>
          <a:prstGeom prst="rect">
            <a:avLst/>
          </a:prstGeom>
          <a:noFill/>
          <a:ln>
            <a:noFill/>
          </a:ln>
        </p:spPr>
      </p:pic>
      <p:sp>
        <p:nvSpPr>
          <p:cNvPr id="737" name="Google Shape;737;g241b1847094e35f9_7"/>
          <p:cNvSpPr txBox="1"/>
          <p:nvPr/>
        </p:nvSpPr>
        <p:spPr>
          <a:xfrm>
            <a:off x="364583" y="115042"/>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Решение</a:t>
            </a:r>
            <a:endParaRPr sz="3000">
              <a:solidFill>
                <a:schemeClr val="lt2"/>
              </a:solidFill>
            </a:endParaRPr>
          </a:p>
        </p:txBody>
      </p:sp>
      <p:sp>
        <p:nvSpPr>
          <p:cNvPr id="738" name="Google Shape;738;g241b1847094e35f9_7"/>
          <p:cNvSpPr txBox="1"/>
          <p:nvPr/>
        </p:nvSpPr>
        <p:spPr>
          <a:xfrm>
            <a:off x="216150" y="950588"/>
            <a:ext cx="8711700" cy="128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FFFFFF"/>
                </a:solidFill>
              </a:rPr>
              <a:t>Идея паттерна Итератор состоит в том, чтобы вынести поведение обхода коллекции из самой коллекции в отдельный класс.</a:t>
            </a:r>
            <a:endParaRPr sz="2400">
              <a:solidFill>
                <a:srgbClr val="FFFFFF"/>
              </a:solidFill>
            </a:endParaRPr>
          </a:p>
        </p:txBody>
      </p:sp>
      <p:sp>
        <p:nvSpPr>
          <p:cNvPr id="739" name="Google Shape;739;g241b1847094e35f9_7"/>
          <p:cNvSpPr txBox="1"/>
          <p:nvPr/>
        </p:nvSpPr>
        <p:spPr>
          <a:xfrm>
            <a:off x="4539145" y="2231900"/>
            <a:ext cx="4388700" cy="409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FFFF"/>
                </a:solidFill>
              </a:rPr>
              <a:t>Объект-итератор будет </a:t>
            </a:r>
            <a:r>
              <a:rPr lang="en-US" sz="1800">
                <a:solidFill>
                  <a:schemeClr val="lt2"/>
                </a:solidFill>
              </a:rPr>
              <a:t>отслеживать состояние обхода, текущую позицию в коллекции и сколько элементов ещё осталось обойти.</a:t>
            </a:r>
            <a:r>
              <a:rPr lang="en-US" sz="1800">
                <a:solidFill>
                  <a:srgbClr val="FFFFFF"/>
                </a:solidFill>
              </a:rPr>
              <a:t> Одну и ту же коллекцию смогут одновременно обходить различные итераторы, а сама коллекция не будет даже знать об этом.</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rPr lang="en-US" sz="1800">
                <a:solidFill>
                  <a:srgbClr val="FFFFFF"/>
                </a:solidFill>
              </a:rPr>
              <a:t>К тому же, если вам понадобится </a:t>
            </a:r>
            <a:r>
              <a:rPr lang="en-US" sz="1800">
                <a:solidFill>
                  <a:schemeClr val="lt2"/>
                </a:solidFill>
              </a:rPr>
              <a:t>добавить новый способ обхода, вы сможете создать отдельный класс итератора, не изменяя существующий код коллекции</a:t>
            </a:r>
            <a:endParaRPr sz="1800">
              <a:solidFill>
                <a:schemeClr val="lt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30"/>
          <p:cNvSpPr txBox="1"/>
          <p:nvPr>
            <p:ph type="title"/>
          </p:nvPr>
        </p:nvSpPr>
        <p:spPr>
          <a:xfrm>
            <a:off x="301625" y="228600"/>
            <a:ext cx="3636900" cy="69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000"/>
              <a:t>Аналогия из жизни</a:t>
            </a:r>
            <a:endParaRPr sz="3000">
              <a:solidFill>
                <a:schemeClr val="lt2"/>
              </a:solidFill>
              <a:latin typeface="Tahoma"/>
              <a:ea typeface="Tahoma"/>
              <a:cs typeface="Tahoma"/>
              <a:sym typeface="Tahoma"/>
            </a:endParaRPr>
          </a:p>
        </p:txBody>
      </p:sp>
      <p:sp>
        <p:nvSpPr>
          <p:cNvPr id="745" name="Google Shape;745;p30"/>
          <p:cNvSpPr txBox="1"/>
          <p:nvPr>
            <p:ph idx="1" type="body"/>
          </p:nvPr>
        </p:nvSpPr>
        <p:spPr>
          <a:xfrm>
            <a:off x="301625" y="922500"/>
            <a:ext cx="8417100" cy="2842200"/>
          </a:xfrm>
          <a:prstGeom prst="rect">
            <a:avLst/>
          </a:prstGeom>
          <a:noFill/>
          <a:ln>
            <a:noFill/>
          </a:ln>
        </p:spPr>
        <p:txBody>
          <a:bodyPr anchorCtr="0" anchor="t" bIns="45700" lIns="91425" spcFirstLastPara="1" rIns="91425" wrap="square" tIns="45700">
            <a:noAutofit/>
          </a:bodyPr>
          <a:lstStyle/>
          <a:p>
            <a:pPr indent="-180340" lvl="0" marL="342900" marR="0" rtl="0" algn="just">
              <a:spcBef>
                <a:spcPts val="0"/>
              </a:spcBef>
              <a:spcAft>
                <a:spcPts val="0"/>
              </a:spcAft>
              <a:buClr>
                <a:schemeClr val="hlink"/>
              </a:buClr>
              <a:buSzPts val="2560"/>
              <a:buFont typeface="Arial"/>
              <a:buNone/>
            </a:pPr>
            <a:r>
              <a:rPr lang="en-US" sz="1800"/>
              <a:t>Вы планируете полететь в Рим и обойти все достопримечательности за пару дней. Но приехав, вы можете долго петлять узкими улочками, пытаясь найти Колизей.</a:t>
            </a:r>
            <a:endParaRPr sz="1800"/>
          </a:p>
          <a:p>
            <a:pPr indent="-180340" lvl="0" marL="342900" marR="0" rtl="0" algn="just">
              <a:spcBef>
                <a:spcPts val="0"/>
              </a:spcBef>
              <a:spcAft>
                <a:spcPts val="0"/>
              </a:spcAft>
              <a:buClr>
                <a:schemeClr val="hlink"/>
              </a:buClr>
              <a:buSzPts val="2560"/>
              <a:buFont typeface="Arial"/>
              <a:buNone/>
            </a:pPr>
            <a:r>
              <a:t/>
            </a:r>
            <a:endParaRPr sz="1800"/>
          </a:p>
          <a:p>
            <a:pPr indent="-180340" lvl="0" marL="342900" marR="0" rtl="0" algn="just">
              <a:spcBef>
                <a:spcPts val="0"/>
              </a:spcBef>
              <a:spcAft>
                <a:spcPts val="0"/>
              </a:spcAft>
              <a:buClr>
                <a:schemeClr val="hlink"/>
              </a:buClr>
              <a:buSzPts val="2560"/>
              <a:buFont typeface="Arial"/>
              <a:buNone/>
            </a:pPr>
            <a:r>
              <a:rPr lang="en-US" sz="1800"/>
              <a:t>Вы можете воспользоваться виртуальным гидом, скачанным на телефон, который позволит отфильтровать только интересные вам точки. А можете плюнуть и нанять локального гида, который хоть и обойдётся в копеечку, но знает город как свои пять пальцев, и сможет посвятить вас во все городские легенды.</a:t>
            </a:r>
            <a:endParaRPr sz="1800"/>
          </a:p>
          <a:p>
            <a:pPr indent="-180340" lvl="0" marL="342900" marR="0" rtl="0" algn="just">
              <a:spcBef>
                <a:spcPts val="0"/>
              </a:spcBef>
              <a:spcAft>
                <a:spcPts val="0"/>
              </a:spcAft>
              <a:buClr>
                <a:schemeClr val="hlink"/>
              </a:buClr>
              <a:buSzPts val="2560"/>
              <a:buFont typeface="Arial"/>
              <a:buNone/>
            </a:pPr>
            <a:r>
              <a:t/>
            </a:r>
            <a:endParaRPr sz="1800"/>
          </a:p>
          <a:p>
            <a:pPr indent="-180340" lvl="0" marL="342900" marR="0" rtl="0" algn="just">
              <a:spcBef>
                <a:spcPts val="0"/>
              </a:spcBef>
              <a:spcAft>
                <a:spcPts val="0"/>
              </a:spcAft>
              <a:buClr>
                <a:schemeClr val="hlink"/>
              </a:buClr>
              <a:buSzPts val="2560"/>
              <a:buFont typeface="Arial"/>
              <a:buNone/>
            </a:pPr>
            <a:r>
              <a:t/>
            </a:r>
            <a:endParaRPr sz="1800"/>
          </a:p>
        </p:txBody>
      </p:sp>
      <p:pic>
        <p:nvPicPr>
          <p:cNvPr id="746" name="Google Shape;746;p30"/>
          <p:cNvPicPr preferRelativeResize="0"/>
          <p:nvPr/>
        </p:nvPicPr>
        <p:blipFill>
          <a:blip r:embed="rId3">
            <a:alphaModFix/>
          </a:blip>
          <a:stretch>
            <a:fillRect/>
          </a:stretch>
        </p:blipFill>
        <p:spPr>
          <a:xfrm>
            <a:off x="3301625" y="3764700"/>
            <a:ext cx="5779177" cy="3093300"/>
          </a:xfrm>
          <a:prstGeom prst="rect">
            <a:avLst/>
          </a:prstGeom>
          <a:noFill/>
          <a:ln>
            <a:noFill/>
          </a:ln>
        </p:spPr>
      </p:pic>
      <p:sp>
        <p:nvSpPr>
          <p:cNvPr id="747" name="Google Shape;747;p30"/>
          <p:cNvSpPr txBox="1"/>
          <p:nvPr/>
        </p:nvSpPr>
        <p:spPr>
          <a:xfrm>
            <a:off x="146762" y="4160850"/>
            <a:ext cx="3000000" cy="2301000"/>
          </a:xfrm>
          <a:prstGeom prst="rect">
            <a:avLst/>
          </a:prstGeom>
          <a:noFill/>
          <a:ln>
            <a:noFill/>
          </a:ln>
        </p:spPr>
        <p:txBody>
          <a:bodyPr anchorCtr="0" anchor="t" bIns="91425" lIns="91425" spcFirstLastPara="1" rIns="91425" wrap="square" tIns="91425">
            <a:spAutoFit/>
          </a:bodyPr>
          <a:lstStyle/>
          <a:p>
            <a:pPr indent="-180340" lvl="0" marL="342900" rtl="0" algn="just">
              <a:spcBef>
                <a:spcPts val="0"/>
              </a:spcBef>
              <a:spcAft>
                <a:spcPts val="0"/>
              </a:spcAft>
              <a:buNone/>
            </a:pPr>
            <a:r>
              <a:rPr lang="en-US">
                <a:solidFill>
                  <a:schemeClr val="lt1"/>
                </a:solidFill>
                <a:latin typeface="Tahoma"/>
                <a:ea typeface="Tahoma"/>
                <a:cs typeface="Tahoma"/>
                <a:sym typeface="Tahoma"/>
              </a:rPr>
              <a:t>Таким образом, Рим выступает коллекцией достопримечательностей, а ваш мозг, навигатор или гид — итератором по коллекции. Вы, как клиентский код, можете выбрать один из итераторов, отталкиваясь от решаемой задачи и доступных ресурсов.</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g241b1847094e35f9_26"/>
          <p:cNvSpPr txBox="1"/>
          <p:nvPr/>
        </p:nvSpPr>
        <p:spPr>
          <a:xfrm>
            <a:off x="0" y="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Структура</a:t>
            </a:r>
            <a:endParaRPr sz="3000">
              <a:solidFill>
                <a:schemeClr val="lt2"/>
              </a:solidFill>
            </a:endParaRPr>
          </a:p>
        </p:txBody>
      </p:sp>
      <p:pic>
        <p:nvPicPr>
          <p:cNvPr id="754" name="Google Shape;754;g241b1847094e35f9_26"/>
          <p:cNvPicPr preferRelativeResize="0"/>
          <p:nvPr/>
        </p:nvPicPr>
        <p:blipFill>
          <a:blip r:embed="rId3">
            <a:alphaModFix/>
          </a:blip>
          <a:stretch>
            <a:fillRect/>
          </a:stretch>
        </p:blipFill>
        <p:spPr>
          <a:xfrm>
            <a:off x="782457" y="884738"/>
            <a:ext cx="7014175" cy="5515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
          <p:cNvSpPr txBox="1"/>
          <p:nvPr>
            <p:ph type="title"/>
          </p:nvPr>
        </p:nvSpPr>
        <p:spPr>
          <a:xfrm>
            <a:off x="0" y="0"/>
            <a:ext cx="2647500" cy="7743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t>Проблема</a:t>
            </a:r>
            <a:endParaRPr sz="3600">
              <a:solidFill>
                <a:schemeClr val="lt2"/>
              </a:solidFill>
              <a:latin typeface="Tahoma"/>
              <a:ea typeface="Tahoma"/>
              <a:cs typeface="Tahoma"/>
              <a:sym typeface="Tahoma"/>
            </a:endParaRPr>
          </a:p>
        </p:txBody>
      </p:sp>
      <p:pic>
        <p:nvPicPr>
          <p:cNvPr id="423" name="Google Shape;423;p5"/>
          <p:cNvPicPr preferRelativeResize="0"/>
          <p:nvPr/>
        </p:nvPicPr>
        <p:blipFill rotWithShape="1">
          <a:blip r:embed="rId3">
            <a:alphaModFix/>
          </a:blip>
          <a:srcRect b="0" l="0" r="0" t="0"/>
          <a:stretch/>
        </p:blipFill>
        <p:spPr>
          <a:xfrm>
            <a:off x="212025" y="1959600"/>
            <a:ext cx="7519791" cy="4595125"/>
          </a:xfrm>
          <a:prstGeom prst="rect">
            <a:avLst/>
          </a:prstGeom>
          <a:noFill/>
          <a:ln>
            <a:noFill/>
          </a:ln>
        </p:spPr>
      </p:pic>
      <p:sp>
        <p:nvSpPr>
          <p:cNvPr id="424" name="Google Shape;424;p5"/>
          <p:cNvSpPr txBox="1"/>
          <p:nvPr/>
        </p:nvSpPr>
        <p:spPr>
          <a:xfrm>
            <a:off x="212025" y="774310"/>
            <a:ext cx="8382300" cy="118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600">
                <a:solidFill>
                  <a:srgbClr val="FFFFFF"/>
                </a:solidFill>
              </a:rPr>
              <a:t>Представьте, что вы делаете систему приёма онлайн-заказов. Вы хотите ограничить к ней доступ так, чтобы только авторизованные пользователи могли создавать заказы. Кроме того, определённые пользователи, владеющие правами администратора, должны иметь полный доступ к заказам.</a:t>
            </a:r>
            <a:endParaRPr sz="1600">
              <a:solidFill>
                <a:srgbClr val="FFFFFF"/>
              </a:solidFill>
            </a:endParaRPr>
          </a:p>
        </p:txBody>
      </p:sp>
      <p:sp>
        <p:nvSpPr>
          <p:cNvPr id="425" name="Google Shape;425;p5"/>
          <p:cNvSpPr txBox="1"/>
          <p:nvPr/>
        </p:nvSpPr>
        <p:spPr>
          <a:xfrm>
            <a:off x="4948425" y="5249400"/>
            <a:ext cx="3926100" cy="1666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solidFill>
                  <a:srgbClr val="FFFFFF"/>
                </a:solidFill>
                <a:highlight>
                  <a:srgbClr val="000000"/>
                </a:highlight>
              </a:rPr>
              <a:t>эти проверки нужно выполнять последовательно. Ведь пользователя можно попытаться «залогинить» в систему, если его запрос содержит логин и пароль. Но если такая попытка не удалась, то проверять расширенные права доступа попросту не имеет смысла.</a:t>
            </a:r>
            <a:endParaRPr>
              <a:solidFill>
                <a:srgbClr val="FFFFFF"/>
              </a:solidFill>
              <a:highlight>
                <a:srgbClr val="000000"/>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g150b295d15dc3bba_13"/>
          <p:cNvSpPr txBox="1"/>
          <p:nvPr/>
        </p:nvSpPr>
        <p:spPr>
          <a:xfrm>
            <a:off x="0" y="0"/>
            <a:ext cx="42597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FFFF"/>
                </a:solidFill>
              </a:rPr>
              <a:t>у нас есть классы книги и библиотеки:</a:t>
            </a:r>
            <a:endParaRPr sz="1800">
              <a:solidFill>
                <a:srgbClr val="FFFFFF"/>
              </a:solidFill>
            </a:endParaRPr>
          </a:p>
        </p:txBody>
      </p:sp>
      <p:pic>
        <p:nvPicPr>
          <p:cNvPr id="761" name="Google Shape;761;g150b295d15dc3bba_13"/>
          <p:cNvPicPr preferRelativeResize="0"/>
          <p:nvPr/>
        </p:nvPicPr>
        <p:blipFill>
          <a:blip r:embed="rId3">
            <a:alphaModFix/>
          </a:blip>
          <a:stretch>
            <a:fillRect/>
          </a:stretch>
        </p:blipFill>
        <p:spPr>
          <a:xfrm>
            <a:off x="152400" y="616200"/>
            <a:ext cx="4107300" cy="2201851"/>
          </a:xfrm>
          <a:prstGeom prst="rect">
            <a:avLst/>
          </a:prstGeom>
          <a:noFill/>
          <a:ln>
            <a:noFill/>
          </a:ln>
        </p:spPr>
      </p:pic>
      <p:sp>
        <p:nvSpPr>
          <p:cNvPr id="762" name="Google Shape;762;g150b295d15dc3bba_13"/>
          <p:cNvSpPr txBox="1"/>
          <p:nvPr/>
        </p:nvSpPr>
        <p:spPr>
          <a:xfrm>
            <a:off x="4412100" y="0"/>
            <a:ext cx="47319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FF"/>
                </a:solidFill>
              </a:rPr>
              <a:t>у нас есть класс читателя, который хочет получить информацию о книгах, которые находятся в библиотеке. И для этого надо осуществить перебор объектов с помощью итератор</a:t>
            </a:r>
            <a:endParaRPr>
              <a:solidFill>
                <a:srgbClr val="FFFFFF"/>
              </a:solidFill>
            </a:endParaRPr>
          </a:p>
        </p:txBody>
      </p:sp>
      <p:pic>
        <p:nvPicPr>
          <p:cNvPr id="763" name="Google Shape;763;g150b295d15dc3bba_13"/>
          <p:cNvPicPr preferRelativeResize="0"/>
          <p:nvPr/>
        </p:nvPicPr>
        <p:blipFill>
          <a:blip r:embed="rId4">
            <a:alphaModFix/>
          </a:blip>
          <a:stretch>
            <a:fillRect/>
          </a:stretch>
        </p:blipFill>
        <p:spPr>
          <a:xfrm>
            <a:off x="4185964" y="1183800"/>
            <a:ext cx="4958035" cy="5674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pic>
        <p:nvPicPr>
          <p:cNvPr id="769" name="Google Shape;769;g150b295d15dc3bba_21"/>
          <p:cNvPicPr preferRelativeResize="0"/>
          <p:nvPr/>
        </p:nvPicPr>
        <p:blipFill>
          <a:blip r:embed="rId3">
            <a:alphaModFix/>
          </a:blip>
          <a:stretch>
            <a:fillRect/>
          </a:stretch>
        </p:blipFill>
        <p:spPr>
          <a:xfrm>
            <a:off x="152400" y="152400"/>
            <a:ext cx="4352925" cy="6467475"/>
          </a:xfrm>
          <a:prstGeom prst="rect">
            <a:avLst/>
          </a:prstGeom>
          <a:noFill/>
          <a:ln>
            <a:noFill/>
          </a:ln>
        </p:spPr>
      </p:pic>
      <p:pic>
        <p:nvPicPr>
          <p:cNvPr id="770" name="Google Shape;770;g150b295d15dc3bba_21"/>
          <p:cNvPicPr preferRelativeResize="0"/>
          <p:nvPr/>
        </p:nvPicPr>
        <p:blipFill>
          <a:blip r:embed="rId4">
            <a:alphaModFix/>
          </a:blip>
          <a:stretch>
            <a:fillRect/>
          </a:stretch>
        </p:blipFill>
        <p:spPr>
          <a:xfrm>
            <a:off x="4505325" y="152400"/>
            <a:ext cx="4333875" cy="4180703"/>
          </a:xfrm>
          <a:prstGeom prst="rect">
            <a:avLst/>
          </a:prstGeom>
          <a:noFill/>
          <a:ln>
            <a:noFill/>
          </a:ln>
        </p:spPr>
      </p:pic>
      <p:pic>
        <p:nvPicPr>
          <p:cNvPr id="771" name="Google Shape;771;g150b295d15dc3bba_21"/>
          <p:cNvPicPr preferRelativeResize="0"/>
          <p:nvPr/>
        </p:nvPicPr>
        <p:blipFill>
          <a:blip r:embed="rId5">
            <a:alphaModFix/>
          </a:blip>
          <a:stretch>
            <a:fillRect/>
          </a:stretch>
        </p:blipFill>
        <p:spPr>
          <a:xfrm>
            <a:off x="4657725" y="3959408"/>
            <a:ext cx="4181475" cy="274619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32"/>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ahoma"/>
              <a:buNone/>
            </a:pPr>
            <a:r>
              <a:rPr b="1" i="0" lang="en-US" sz="4400" u="none">
                <a:solidFill>
                  <a:schemeClr val="lt2"/>
                </a:solidFill>
                <a:latin typeface="Tahoma"/>
                <a:ea typeface="Tahoma"/>
                <a:cs typeface="Tahoma"/>
                <a:sym typeface="Tahoma"/>
              </a:rPr>
              <a:t>Преимущества и недостатки</a:t>
            </a:r>
            <a:br>
              <a:rPr b="1" i="0" lang="en-US" sz="4400" u="none">
                <a:solidFill>
                  <a:schemeClr val="lt2"/>
                </a:solidFill>
                <a:latin typeface="Tahoma"/>
                <a:ea typeface="Tahoma"/>
                <a:cs typeface="Tahoma"/>
                <a:sym typeface="Tahoma"/>
              </a:rPr>
            </a:br>
            <a:endParaRPr/>
          </a:p>
        </p:txBody>
      </p:sp>
      <p:sp>
        <p:nvSpPr>
          <p:cNvPr id="777" name="Google Shape;777;p32"/>
          <p:cNvSpPr txBox="1"/>
          <p:nvPr>
            <p:ph idx="1" type="body"/>
          </p:nvPr>
        </p:nvSpPr>
        <p:spPr>
          <a:xfrm>
            <a:off x="295275" y="1628775"/>
            <a:ext cx="8540750" cy="4498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SzPts val="2560"/>
              <a:buFont typeface="Arial"/>
              <a:buNone/>
            </a:pPr>
            <a:r>
              <a:rPr b="0" i="0" lang="en-US" sz="3200" u="none">
                <a:solidFill>
                  <a:schemeClr val="lt1"/>
                </a:solidFill>
                <a:latin typeface="Tahoma"/>
                <a:ea typeface="Tahoma"/>
                <a:cs typeface="Tahoma"/>
                <a:sym typeface="Tahoma"/>
              </a:rPr>
              <a:t>+ Упрощает классы хранения данных.</a:t>
            </a:r>
            <a:endParaRPr/>
          </a:p>
          <a:p>
            <a:pPr indent="0" lvl="0" marL="0" marR="0" rtl="0" algn="l">
              <a:lnSpc>
                <a:spcPct val="100000"/>
              </a:lnSpc>
              <a:spcBef>
                <a:spcPts val="640"/>
              </a:spcBef>
              <a:spcAft>
                <a:spcPts val="0"/>
              </a:spcAft>
              <a:buClr>
                <a:schemeClr val="hlink"/>
              </a:buClr>
              <a:buSzPts val="2560"/>
              <a:buFont typeface="Arial"/>
              <a:buNone/>
            </a:pPr>
            <a:r>
              <a:rPr b="0" i="0" lang="en-US" sz="3200" u="none">
                <a:solidFill>
                  <a:schemeClr val="lt1"/>
                </a:solidFill>
                <a:latin typeface="Tahoma"/>
                <a:ea typeface="Tahoma"/>
                <a:cs typeface="Tahoma"/>
                <a:sym typeface="Tahoma"/>
              </a:rPr>
              <a:t>+  Позволяет реализовать различные способы обхода структуры данных.</a:t>
            </a:r>
            <a:endParaRPr/>
          </a:p>
          <a:p>
            <a:pPr indent="0" lvl="0" marL="0" marR="0" rtl="0" algn="l">
              <a:lnSpc>
                <a:spcPct val="100000"/>
              </a:lnSpc>
              <a:spcBef>
                <a:spcPts val="640"/>
              </a:spcBef>
              <a:spcAft>
                <a:spcPts val="0"/>
              </a:spcAft>
              <a:buClr>
                <a:schemeClr val="hlink"/>
              </a:buClr>
              <a:buSzPts val="2560"/>
              <a:buFont typeface="Arial"/>
              <a:buNone/>
            </a:pPr>
            <a:r>
              <a:rPr b="0" i="0" lang="en-US" sz="3200" u="none">
                <a:solidFill>
                  <a:schemeClr val="lt1"/>
                </a:solidFill>
                <a:latin typeface="Tahoma"/>
                <a:ea typeface="Tahoma"/>
                <a:cs typeface="Tahoma"/>
                <a:sym typeface="Tahoma"/>
              </a:rPr>
              <a:t>+  Позволяет одновременно перемещаться по структуре данных в разные стороны.</a:t>
            </a:r>
            <a:endParaRPr/>
          </a:p>
          <a:p>
            <a:pPr indent="0" lvl="0" marL="0" marR="0" rtl="0" algn="l">
              <a:lnSpc>
                <a:spcPct val="100000"/>
              </a:lnSpc>
              <a:spcBef>
                <a:spcPts val="640"/>
              </a:spcBef>
              <a:spcAft>
                <a:spcPts val="0"/>
              </a:spcAft>
              <a:buClr>
                <a:schemeClr val="hlink"/>
              </a:buClr>
              <a:buSzPts val="2560"/>
              <a:buFont typeface="Arial"/>
              <a:buNone/>
            </a:pPr>
            <a:r>
              <a:rPr b="0" i="0" lang="en-US" sz="3200" u="none">
                <a:solidFill>
                  <a:schemeClr val="lt1"/>
                </a:solidFill>
                <a:latin typeface="Tahoma"/>
                <a:ea typeface="Tahoma"/>
                <a:cs typeface="Tahoma"/>
                <a:sym typeface="Tahoma"/>
              </a:rPr>
              <a:t> </a:t>
            </a:r>
            <a:endParaRPr/>
          </a:p>
          <a:p>
            <a:pPr indent="0" lvl="0" marL="0" marR="0" rtl="0" algn="l">
              <a:lnSpc>
                <a:spcPct val="100000"/>
              </a:lnSpc>
              <a:spcBef>
                <a:spcPts val="640"/>
              </a:spcBef>
              <a:spcAft>
                <a:spcPts val="0"/>
              </a:spcAft>
              <a:buClr>
                <a:schemeClr val="hlink"/>
              </a:buClr>
              <a:buSzPts val="2560"/>
              <a:buFont typeface="Arial"/>
              <a:buNone/>
            </a:pPr>
            <a:r>
              <a:rPr b="0" i="0" lang="en-US" sz="3200" u="none">
                <a:solidFill>
                  <a:schemeClr val="lt1"/>
                </a:solidFill>
                <a:latin typeface="Tahoma"/>
                <a:ea typeface="Tahoma"/>
                <a:cs typeface="Tahoma"/>
                <a:sym typeface="Tahoma"/>
              </a:rPr>
              <a:t>- Не оправдан, если можно обойтись простым циклом.</a:t>
            </a:r>
            <a:endParaRPr/>
          </a:p>
          <a:p>
            <a:pPr indent="-180340" lvl="0" marL="342900" marR="0" rtl="0" algn="l">
              <a:spcBef>
                <a:spcPts val="640"/>
              </a:spcBef>
              <a:spcAft>
                <a:spcPts val="0"/>
              </a:spcAft>
              <a:buClr>
                <a:schemeClr val="hlink"/>
              </a:buClr>
              <a:buSzPts val="2560"/>
              <a:buFont typeface="Arial"/>
              <a:buNone/>
            </a:pPr>
            <a:r>
              <a:t/>
            </a:r>
            <a:endParaRPr b="0" i="0" sz="3200" u="none">
              <a:solidFill>
                <a:schemeClr val="lt1"/>
              </a:solidFill>
              <a:latin typeface="Tahoma"/>
              <a:ea typeface="Tahoma"/>
              <a:cs typeface="Tahoma"/>
              <a:sym typeface="Tahom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g150b295d15dc3bba_7"/>
          <p:cNvSpPr txBox="1"/>
          <p:nvPr>
            <p:ph type="title"/>
          </p:nvPr>
        </p:nvSpPr>
        <p:spPr>
          <a:xfrm>
            <a:off x="301625" y="228600"/>
            <a:ext cx="85407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ahoma"/>
              <a:buNone/>
            </a:pPr>
            <a:r>
              <a:rPr b="1" i="0" lang="en-US" sz="4400" u="none">
                <a:solidFill>
                  <a:schemeClr val="lt2"/>
                </a:solidFill>
                <a:latin typeface="Tahoma"/>
                <a:ea typeface="Tahoma"/>
                <a:cs typeface="Tahoma"/>
                <a:sym typeface="Tahoma"/>
              </a:rPr>
              <a:t>Применимость</a:t>
            </a:r>
            <a:br>
              <a:rPr b="1" i="0" lang="en-US" sz="4400" u="none">
                <a:solidFill>
                  <a:schemeClr val="lt2"/>
                </a:solidFill>
                <a:latin typeface="Tahoma"/>
                <a:ea typeface="Tahoma"/>
                <a:cs typeface="Tahoma"/>
                <a:sym typeface="Tahoma"/>
              </a:rPr>
            </a:br>
            <a:endParaRPr/>
          </a:p>
        </p:txBody>
      </p:sp>
      <p:sp>
        <p:nvSpPr>
          <p:cNvPr id="784" name="Google Shape;784;g150b295d15dc3bba_7"/>
          <p:cNvSpPr txBox="1"/>
          <p:nvPr>
            <p:ph idx="1" type="body"/>
          </p:nvPr>
        </p:nvSpPr>
        <p:spPr>
          <a:xfrm>
            <a:off x="301625" y="1196975"/>
            <a:ext cx="8540700" cy="4499100"/>
          </a:xfrm>
          <a:prstGeom prst="rect">
            <a:avLst/>
          </a:prstGeom>
          <a:noFill/>
          <a:ln>
            <a:noFill/>
          </a:ln>
        </p:spPr>
        <p:txBody>
          <a:bodyPr anchorCtr="0" anchor="t" bIns="45700" lIns="91425" spcFirstLastPara="1" rIns="91425" wrap="square" tIns="45700">
            <a:noAutofit/>
          </a:bodyPr>
          <a:lstStyle/>
          <a:p>
            <a:pPr indent="-381000" lvl="0" marL="457200" rtl="0" algn="l">
              <a:spcBef>
                <a:spcPts val="360"/>
              </a:spcBef>
              <a:spcAft>
                <a:spcPts val="0"/>
              </a:spcAft>
              <a:buSzPts val="2400"/>
              <a:buChar char="►"/>
            </a:pPr>
            <a:r>
              <a:rPr lang="en-US" sz="2400"/>
              <a:t>Когда необходимо осуществить обход объекта без раскрытия его внутренней структуры</a:t>
            </a:r>
            <a:endParaRPr sz="2400"/>
          </a:p>
          <a:p>
            <a:pPr indent="0" lvl="0" marL="457200" rtl="0" algn="l">
              <a:spcBef>
                <a:spcPts val="360"/>
              </a:spcBef>
              <a:spcAft>
                <a:spcPts val="0"/>
              </a:spcAft>
              <a:buNone/>
            </a:pPr>
            <a:r>
              <a:t/>
            </a:r>
            <a:endParaRPr sz="2400"/>
          </a:p>
          <a:p>
            <a:pPr indent="-381000" lvl="0" marL="457200" rtl="0" algn="l">
              <a:spcBef>
                <a:spcPts val="360"/>
              </a:spcBef>
              <a:spcAft>
                <a:spcPts val="0"/>
              </a:spcAft>
              <a:buSzPts val="2400"/>
              <a:buChar char="►"/>
            </a:pPr>
            <a:r>
              <a:rPr lang="en-US" sz="2400"/>
              <a:t>Когда имеется набор составных объектов, и надо обеспечить единый интерфейс для их перебора</a:t>
            </a:r>
            <a:endParaRPr sz="2400"/>
          </a:p>
          <a:p>
            <a:pPr indent="0" lvl="0" marL="457200" rtl="0" algn="l">
              <a:spcBef>
                <a:spcPts val="360"/>
              </a:spcBef>
              <a:spcAft>
                <a:spcPts val="0"/>
              </a:spcAft>
              <a:buNone/>
            </a:pPr>
            <a:r>
              <a:t/>
            </a:r>
            <a:endParaRPr sz="2400"/>
          </a:p>
          <a:p>
            <a:pPr indent="-381000" lvl="0" marL="457200" rtl="0" algn="l">
              <a:spcBef>
                <a:spcPts val="360"/>
              </a:spcBef>
              <a:spcAft>
                <a:spcPts val="0"/>
              </a:spcAft>
              <a:buSzPts val="2400"/>
              <a:buChar char="►"/>
            </a:pPr>
            <a:r>
              <a:rPr lang="en-US" sz="2400"/>
              <a:t>Когда необходимо предоставить несколько альтернативных вариантов перебора одного и того же объекта</a:t>
            </a:r>
            <a:endParaRPr sz="24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33"/>
          <p:cNvSpPr txBox="1"/>
          <p:nvPr>
            <p:ph type="title"/>
          </p:nvPr>
        </p:nvSpPr>
        <p:spPr>
          <a:xfrm>
            <a:off x="301625" y="228600"/>
            <a:ext cx="8540750" cy="6794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4400"/>
              <a:buFont typeface="Tahoma"/>
              <a:buNone/>
            </a:pPr>
            <a:r>
              <a:rPr b="0" i="0" lang="en-US" sz="4400" u="none">
                <a:solidFill>
                  <a:schemeClr val="lt2"/>
                </a:solidFill>
                <a:latin typeface="Tahoma"/>
                <a:ea typeface="Tahoma"/>
                <a:cs typeface="Tahoma"/>
                <a:sym typeface="Tahoma"/>
              </a:rPr>
              <a:t>Состояние (State)</a:t>
            </a:r>
            <a:endParaRPr/>
          </a:p>
        </p:txBody>
      </p:sp>
      <p:sp>
        <p:nvSpPr>
          <p:cNvPr id="790" name="Google Shape;790;p33"/>
          <p:cNvSpPr txBox="1"/>
          <p:nvPr>
            <p:ph idx="1" type="body"/>
          </p:nvPr>
        </p:nvSpPr>
        <p:spPr>
          <a:xfrm>
            <a:off x="131762" y="873125"/>
            <a:ext cx="8540750" cy="4498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1CADE4"/>
              </a:buClr>
              <a:buSzPts val="2560"/>
              <a:buFont typeface="Arial"/>
              <a:buChar char="►"/>
            </a:pPr>
            <a:r>
              <a:rPr b="1" i="0" lang="en-US" sz="3200" u="none">
                <a:solidFill>
                  <a:schemeClr val="lt1"/>
                </a:solidFill>
                <a:latin typeface="Tahoma"/>
                <a:ea typeface="Tahoma"/>
                <a:cs typeface="Tahoma"/>
                <a:sym typeface="Tahoma"/>
              </a:rPr>
              <a:t>Назначение</a:t>
            </a:r>
            <a:r>
              <a:rPr b="0" i="0" lang="en-US" sz="3200" u="none">
                <a:solidFill>
                  <a:schemeClr val="lt1"/>
                </a:solidFill>
                <a:latin typeface="Tahoma"/>
                <a:ea typeface="Tahoma"/>
                <a:cs typeface="Tahoma"/>
                <a:sym typeface="Tahoma"/>
              </a:rPr>
              <a:t>:  паттерн позволяет объекту варьировать свое поведение в зависимости от внутреннего состояния. Извне создается впечатление, что изменился класс объекта.</a:t>
            </a:r>
            <a:endParaRPr/>
          </a:p>
          <a:p>
            <a:pPr indent="-180340" lvl="0" marL="342900" marR="0" rtl="0" algn="l">
              <a:lnSpc>
                <a:spcPct val="100000"/>
              </a:lnSpc>
              <a:spcBef>
                <a:spcPts val="640"/>
              </a:spcBef>
              <a:spcAft>
                <a:spcPts val="0"/>
              </a:spcAft>
              <a:buClr>
                <a:srgbClr val="1CADE4"/>
              </a:buClr>
              <a:buSzPts val="2560"/>
              <a:buFont typeface="Arial"/>
              <a:buNone/>
            </a:pPr>
            <a:r>
              <a:t/>
            </a:r>
            <a:endParaRPr b="0" i="0" sz="3200" u="none">
              <a:solidFill>
                <a:schemeClr val="lt1"/>
              </a:solidFill>
              <a:latin typeface="Tahoma"/>
              <a:ea typeface="Tahoma"/>
              <a:cs typeface="Tahoma"/>
              <a:sym typeface="Tahoma"/>
            </a:endParaRPr>
          </a:p>
          <a:p>
            <a:pPr indent="-180340" lvl="0" marL="342900" marR="0" rtl="0" algn="l">
              <a:lnSpc>
                <a:spcPct val="100000"/>
              </a:lnSpc>
              <a:spcBef>
                <a:spcPts val="640"/>
              </a:spcBef>
              <a:spcAft>
                <a:spcPts val="0"/>
              </a:spcAft>
              <a:buClr>
                <a:srgbClr val="1CADE4"/>
              </a:buClr>
              <a:buSzPts val="2560"/>
              <a:buFont typeface="Arial"/>
              <a:buNone/>
            </a:pPr>
            <a:r>
              <a:t/>
            </a:r>
            <a:endParaRPr b="0" i="0" sz="3200" u="none">
              <a:solidFill>
                <a:schemeClr val="lt1"/>
              </a:solidFill>
              <a:latin typeface="Tahoma"/>
              <a:ea typeface="Tahoma"/>
              <a:cs typeface="Tahoma"/>
              <a:sym typeface="Tahoma"/>
            </a:endParaRPr>
          </a:p>
          <a:p>
            <a:pPr indent="-180340" lvl="0" marL="342900" marR="0" rtl="0" algn="l">
              <a:lnSpc>
                <a:spcPct val="100000"/>
              </a:lnSpc>
              <a:spcBef>
                <a:spcPts val="640"/>
              </a:spcBef>
              <a:spcAft>
                <a:spcPts val="0"/>
              </a:spcAft>
              <a:buClr>
                <a:srgbClr val="1CADE4"/>
              </a:buClr>
              <a:buSzPts val="2560"/>
              <a:buFont typeface="Arial"/>
              <a:buNone/>
            </a:pPr>
            <a:r>
              <a:t/>
            </a:r>
            <a:endParaRPr b="0" i="0" sz="3200" u="none">
              <a:solidFill>
                <a:schemeClr val="lt1"/>
              </a:solidFill>
              <a:latin typeface="Tahoma"/>
              <a:ea typeface="Tahoma"/>
              <a:cs typeface="Tahoma"/>
              <a:sym typeface="Tahoma"/>
            </a:endParaRPr>
          </a:p>
          <a:p>
            <a:pPr indent="-200660" lvl="0" marL="342900" marR="0" rtl="0" algn="l">
              <a:lnSpc>
                <a:spcPct val="100000"/>
              </a:lnSpc>
              <a:spcBef>
                <a:spcPts val="560"/>
              </a:spcBef>
              <a:spcAft>
                <a:spcPts val="0"/>
              </a:spcAft>
              <a:buClr>
                <a:srgbClr val="1CADE4"/>
              </a:buClr>
              <a:buSzPts val="2240"/>
              <a:buFont typeface="Arial"/>
              <a:buNone/>
            </a:pPr>
            <a:r>
              <a:t/>
            </a:r>
            <a:endParaRPr b="0" i="0" sz="2800" u="none">
              <a:solidFill>
                <a:schemeClr val="lt1"/>
              </a:solidFill>
              <a:latin typeface="Tahoma"/>
              <a:ea typeface="Tahoma"/>
              <a:cs typeface="Tahoma"/>
              <a:sym typeface="Tahoma"/>
            </a:endParaRPr>
          </a:p>
          <a:p>
            <a:pPr indent="-342900" lvl="0" marL="342900" marR="0" rtl="0" algn="l">
              <a:lnSpc>
                <a:spcPct val="100000"/>
              </a:lnSpc>
              <a:spcBef>
                <a:spcPts val="560"/>
              </a:spcBef>
              <a:spcAft>
                <a:spcPts val="0"/>
              </a:spcAft>
              <a:buClr>
                <a:srgbClr val="1CADE4"/>
              </a:buClr>
              <a:buSzPts val="2240"/>
              <a:buFont typeface="Arial"/>
              <a:buChar char="►"/>
            </a:pPr>
            <a:r>
              <a:rPr b="0" i="0" lang="en-US" sz="2800" u="none">
                <a:solidFill>
                  <a:schemeClr val="lt1"/>
                </a:solidFill>
                <a:latin typeface="Tahoma"/>
                <a:ea typeface="Tahoma"/>
                <a:cs typeface="Tahoma"/>
                <a:sym typeface="Tahoma"/>
              </a:rPr>
              <a:t>*) паттерн Состояние иногда называют </a:t>
            </a:r>
            <a:r>
              <a:rPr b="0" i="1" lang="en-US" sz="2800" u="none">
                <a:solidFill>
                  <a:schemeClr val="lt1"/>
                </a:solidFill>
                <a:latin typeface="Tahoma"/>
                <a:ea typeface="Tahoma"/>
                <a:cs typeface="Tahoma"/>
                <a:sym typeface="Tahoma"/>
              </a:rPr>
              <a:t>динамической версией</a:t>
            </a:r>
            <a:r>
              <a:rPr b="0" i="0" lang="en-US" sz="2800" u="none">
                <a:solidFill>
                  <a:schemeClr val="lt1"/>
                </a:solidFill>
                <a:latin typeface="Tahoma"/>
                <a:ea typeface="Tahoma"/>
                <a:cs typeface="Tahoma"/>
                <a:sym typeface="Tahoma"/>
              </a:rPr>
              <a:t> паттерна Стратегия.</a:t>
            </a:r>
            <a:endParaRPr/>
          </a:p>
          <a:p>
            <a:pPr indent="-200660" lvl="0" marL="342900" marR="0" rtl="0" algn="l">
              <a:spcBef>
                <a:spcPts val="560"/>
              </a:spcBef>
              <a:spcAft>
                <a:spcPts val="0"/>
              </a:spcAft>
              <a:buClr>
                <a:schemeClr val="hlink"/>
              </a:buClr>
              <a:buSzPts val="2240"/>
              <a:buFont typeface="Arial"/>
              <a:buNone/>
            </a:pPr>
            <a:r>
              <a:t/>
            </a:r>
            <a:endParaRPr b="0" i="0" sz="2800" u="none">
              <a:solidFill>
                <a:schemeClr val="lt1"/>
              </a:solidFill>
              <a:latin typeface="Tahoma"/>
              <a:ea typeface="Tahoma"/>
              <a:cs typeface="Tahoma"/>
              <a:sym typeface="Tahoma"/>
            </a:endParaRPr>
          </a:p>
        </p:txBody>
      </p:sp>
      <p:pic>
        <p:nvPicPr>
          <p:cNvPr id="791" name="Google Shape;791;p33"/>
          <p:cNvPicPr preferRelativeResize="0"/>
          <p:nvPr/>
        </p:nvPicPr>
        <p:blipFill rotWithShape="1">
          <a:blip r:embed="rId3">
            <a:alphaModFix/>
          </a:blip>
          <a:srcRect b="0" l="0" r="0" t="0"/>
          <a:stretch/>
        </p:blipFill>
        <p:spPr>
          <a:xfrm>
            <a:off x="7164387" y="25400"/>
            <a:ext cx="1847850" cy="1417637"/>
          </a:xfrm>
          <a:prstGeom prst="rect">
            <a:avLst/>
          </a:prstGeom>
          <a:noFill/>
          <a:ln>
            <a:noFill/>
          </a:ln>
        </p:spPr>
      </p:pic>
      <p:pic>
        <p:nvPicPr>
          <p:cNvPr descr="ÐÐ°ÑÑÐµÑÐ½ Ð¡Ð¾ÑÑÐ¾ÑÐ½Ð¸Ðµ" id="792" name="Google Shape;792;p33"/>
          <p:cNvPicPr preferRelativeResize="0"/>
          <p:nvPr/>
        </p:nvPicPr>
        <p:blipFill rotWithShape="1">
          <a:blip r:embed="rId4">
            <a:alphaModFix/>
          </a:blip>
          <a:srcRect b="0" l="0" r="0" t="0"/>
          <a:stretch/>
        </p:blipFill>
        <p:spPr>
          <a:xfrm>
            <a:off x="5076825" y="3357562"/>
            <a:ext cx="3529012" cy="22066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34"/>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ahoma"/>
              <a:buNone/>
            </a:pPr>
            <a:r>
              <a:rPr b="0" i="0" lang="en-US" sz="4400" u="none">
                <a:solidFill>
                  <a:schemeClr val="lt2"/>
                </a:solidFill>
                <a:latin typeface="Tahoma"/>
                <a:ea typeface="Tahoma"/>
                <a:cs typeface="Tahoma"/>
                <a:sym typeface="Tahoma"/>
              </a:rPr>
              <a:t>Конечные автоматы</a:t>
            </a:r>
            <a:endParaRPr/>
          </a:p>
        </p:txBody>
      </p:sp>
      <p:sp>
        <p:nvSpPr>
          <p:cNvPr id="798" name="Google Shape;798;p34"/>
          <p:cNvSpPr txBox="1"/>
          <p:nvPr>
            <p:ph idx="1" type="body"/>
          </p:nvPr>
        </p:nvSpPr>
        <p:spPr>
          <a:xfrm>
            <a:off x="611187" y="1557337"/>
            <a:ext cx="7543800" cy="30162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1CADE4"/>
              </a:buClr>
              <a:buSzPts val="1920"/>
              <a:buFont typeface="Arial"/>
              <a:buChar char="►"/>
            </a:pPr>
            <a:r>
              <a:rPr b="0" i="1" lang="en-US" sz="2400" u="none">
                <a:solidFill>
                  <a:schemeClr val="lt1"/>
                </a:solidFill>
                <a:latin typeface="Tahoma"/>
                <a:ea typeface="Tahoma"/>
                <a:cs typeface="Tahoma"/>
                <a:sym typeface="Tahoma"/>
              </a:rPr>
              <a:t>Конечный автомат</a:t>
            </a:r>
            <a:r>
              <a:rPr b="0" i="0" lang="en-US" sz="2400" u="none">
                <a:solidFill>
                  <a:schemeClr val="lt1"/>
                </a:solidFill>
                <a:latin typeface="Tahoma"/>
                <a:ea typeface="Tahoma"/>
                <a:cs typeface="Tahoma"/>
                <a:sym typeface="Tahoma"/>
              </a:rPr>
              <a:t> (или </a:t>
            </a:r>
            <a:r>
              <a:rPr b="0" i="1" lang="en-US" sz="2400" u="none">
                <a:solidFill>
                  <a:schemeClr val="lt1"/>
                </a:solidFill>
                <a:latin typeface="Tahoma"/>
                <a:ea typeface="Tahoma"/>
                <a:cs typeface="Tahoma"/>
                <a:sym typeface="Tahoma"/>
              </a:rPr>
              <a:t>машина состояний</a:t>
            </a:r>
            <a:r>
              <a:rPr b="0" i="0" lang="en-US" sz="2400" u="none">
                <a:solidFill>
                  <a:schemeClr val="lt1"/>
                </a:solidFill>
                <a:latin typeface="Tahoma"/>
                <a:ea typeface="Tahoma"/>
                <a:cs typeface="Tahoma"/>
                <a:sym typeface="Tahoma"/>
              </a:rPr>
              <a:t>) – преобразователь информации. В нём </a:t>
            </a:r>
            <a:r>
              <a:rPr b="0" i="1" lang="en-US" sz="2400" u="none">
                <a:solidFill>
                  <a:schemeClr val="lt1"/>
                </a:solidFill>
                <a:latin typeface="Tahoma"/>
                <a:ea typeface="Tahoma"/>
                <a:cs typeface="Tahoma"/>
                <a:sym typeface="Tahoma"/>
              </a:rPr>
              <a:t>выходной сигнал</a:t>
            </a:r>
            <a:r>
              <a:rPr b="0" i="0" lang="en-US" sz="2400" u="none">
                <a:solidFill>
                  <a:schemeClr val="lt1"/>
                </a:solidFill>
                <a:latin typeface="Tahoma"/>
                <a:ea typeface="Tahoma"/>
                <a:cs typeface="Tahoma"/>
                <a:sym typeface="Tahoma"/>
              </a:rPr>
              <a:t> зависит от </a:t>
            </a:r>
            <a:r>
              <a:rPr b="0" i="1" lang="en-US" sz="2400" u="none">
                <a:solidFill>
                  <a:schemeClr val="lt1"/>
                </a:solidFill>
                <a:latin typeface="Tahoma"/>
                <a:ea typeface="Tahoma"/>
                <a:cs typeface="Tahoma"/>
                <a:sym typeface="Tahoma"/>
              </a:rPr>
              <a:t>входного сигнала</a:t>
            </a:r>
            <a:r>
              <a:rPr b="0" i="0" lang="en-US" sz="2400" u="none">
                <a:solidFill>
                  <a:schemeClr val="lt1"/>
                </a:solidFill>
                <a:latin typeface="Tahoma"/>
                <a:ea typeface="Tahoma"/>
                <a:cs typeface="Tahoma"/>
                <a:sym typeface="Tahoma"/>
              </a:rPr>
              <a:t> и </a:t>
            </a:r>
            <a:r>
              <a:rPr b="0" i="1" lang="en-US" sz="2400" u="none">
                <a:solidFill>
                  <a:schemeClr val="lt1"/>
                </a:solidFill>
                <a:latin typeface="Tahoma"/>
                <a:ea typeface="Tahoma"/>
                <a:cs typeface="Tahoma"/>
                <a:sym typeface="Tahoma"/>
              </a:rPr>
              <a:t>состояния автомата</a:t>
            </a:r>
            <a:r>
              <a:rPr b="0" i="0" lang="en-US" sz="2400" u="none">
                <a:solidFill>
                  <a:schemeClr val="lt1"/>
                </a:solidFill>
                <a:latin typeface="Tahoma"/>
                <a:ea typeface="Tahoma"/>
                <a:cs typeface="Tahoma"/>
                <a:sym typeface="Tahoma"/>
              </a:rPr>
              <a:t>. </a:t>
            </a:r>
            <a:endParaRPr/>
          </a:p>
          <a:p>
            <a:pPr indent="-342900" lvl="0" marL="342900" marR="0" rtl="0" algn="l">
              <a:lnSpc>
                <a:spcPct val="100000"/>
              </a:lnSpc>
              <a:spcBef>
                <a:spcPts val="480"/>
              </a:spcBef>
              <a:spcAft>
                <a:spcPts val="0"/>
              </a:spcAft>
              <a:buClr>
                <a:srgbClr val="1CADE4"/>
              </a:buClr>
              <a:buSzPts val="1920"/>
              <a:buFont typeface="Arial"/>
              <a:buChar char="►"/>
            </a:pPr>
            <a:r>
              <a:rPr b="0" i="0" lang="en-US" sz="2400" u="none">
                <a:solidFill>
                  <a:schemeClr val="lt1"/>
                </a:solidFill>
                <a:latin typeface="Tahoma"/>
                <a:ea typeface="Tahoma"/>
                <a:cs typeface="Tahoma"/>
                <a:sym typeface="Tahoma"/>
              </a:rPr>
              <a:t>Генерация выходного сигнала ведёт к изменению состояния автомата.</a:t>
            </a:r>
            <a:endParaRPr/>
          </a:p>
        </p:txBody>
      </p:sp>
      <p:pic>
        <p:nvPicPr>
          <p:cNvPr descr="ÐÐ¾Ð½ÐµÑÐ½ÑÐ¹ Ð°Ð²ÑÐ¾Ð¼Ð°Ñ" id="799" name="Google Shape;799;p34"/>
          <p:cNvPicPr preferRelativeResize="0"/>
          <p:nvPr/>
        </p:nvPicPr>
        <p:blipFill rotWithShape="1">
          <a:blip r:embed="rId3">
            <a:alphaModFix/>
          </a:blip>
          <a:srcRect b="0" l="0" r="0" t="0"/>
          <a:stretch/>
        </p:blipFill>
        <p:spPr>
          <a:xfrm>
            <a:off x="2627312" y="3933825"/>
            <a:ext cx="3662362" cy="251936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35"/>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ahoma"/>
              <a:buNone/>
            </a:pPr>
            <a:r>
              <a:rPr b="0" i="0" lang="en-US" sz="4400" u="none">
                <a:solidFill>
                  <a:schemeClr val="lt2"/>
                </a:solidFill>
                <a:latin typeface="Tahoma"/>
                <a:ea typeface="Tahoma"/>
                <a:cs typeface="Tahoma"/>
                <a:sym typeface="Tahoma"/>
              </a:rPr>
              <a:t>Конечные автоматы – пример</a:t>
            </a:r>
            <a:endParaRPr/>
          </a:p>
        </p:txBody>
      </p:sp>
      <p:sp>
        <p:nvSpPr>
          <p:cNvPr id="805" name="Google Shape;805;p35"/>
          <p:cNvSpPr txBox="1"/>
          <p:nvPr>
            <p:ph idx="1" type="body"/>
          </p:nvPr>
        </p:nvSpPr>
        <p:spPr>
          <a:xfrm>
            <a:off x="4422775" y="1622425"/>
            <a:ext cx="4419600" cy="5040312"/>
          </a:xfrm>
          <a:prstGeom prst="rect">
            <a:avLst/>
          </a:prstGeom>
          <a:solidFill>
            <a:schemeClr val="lt1"/>
          </a:solid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1CADE4"/>
              </a:buClr>
              <a:buSzPts val="1920"/>
              <a:buFont typeface="Arial"/>
              <a:buChar char="►"/>
            </a:pPr>
            <a:r>
              <a:rPr b="0" i="0" lang="en-US" sz="2400" u="none">
                <a:solidFill>
                  <a:srgbClr val="404040"/>
                </a:solidFill>
                <a:latin typeface="Tahoma"/>
                <a:ea typeface="Tahoma"/>
                <a:cs typeface="Tahoma"/>
                <a:sym typeface="Tahoma"/>
              </a:rPr>
              <a:t>Поведение отца в зависимости от оценок сына (</a:t>
            </a:r>
            <a:r>
              <a:rPr b="1" i="0" lang="en-US" sz="2400" u="none">
                <a:solidFill>
                  <a:srgbClr val="404040"/>
                </a:solidFill>
                <a:latin typeface="Tahoma"/>
                <a:ea typeface="Tahoma"/>
                <a:cs typeface="Tahoma"/>
                <a:sym typeface="Tahoma"/>
              </a:rPr>
              <a:t>2</a:t>
            </a:r>
            <a:r>
              <a:rPr b="0" i="0" lang="en-US" sz="2400" u="none">
                <a:solidFill>
                  <a:srgbClr val="404040"/>
                </a:solidFill>
                <a:latin typeface="Tahoma"/>
                <a:ea typeface="Tahoma"/>
                <a:cs typeface="Tahoma"/>
                <a:sym typeface="Tahoma"/>
              </a:rPr>
              <a:t> и </a:t>
            </a:r>
            <a:r>
              <a:rPr b="1" i="0" lang="en-US" sz="2400" u="none">
                <a:solidFill>
                  <a:srgbClr val="404040"/>
                </a:solidFill>
                <a:latin typeface="Tahoma"/>
                <a:ea typeface="Tahoma"/>
                <a:cs typeface="Tahoma"/>
                <a:sym typeface="Tahoma"/>
              </a:rPr>
              <a:t>10</a:t>
            </a:r>
            <a:r>
              <a:rPr b="0" i="0" lang="en-US" sz="2400" u="none">
                <a:solidFill>
                  <a:srgbClr val="404040"/>
                </a:solidFill>
                <a:latin typeface="Tahoma"/>
                <a:ea typeface="Tahoma"/>
                <a:cs typeface="Tahoma"/>
                <a:sym typeface="Tahoma"/>
              </a:rPr>
              <a:t>):</a:t>
            </a:r>
            <a:endParaRPr/>
          </a:p>
          <a:p>
            <a:pPr indent="-342900" lvl="0" marL="342900" marR="0" rtl="0" algn="l">
              <a:lnSpc>
                <a:spcPct val="100000"/>
              </a:lnSpc>
              <a:spcBef>
                <a:spcPts val="480"/>
              </a:spcBef>
              <a:spcAft>
                <a:spcPts val="0"/>
              </a:spcAft>
              <a:buClr>
                <a:srgbClr val="1CADE4"/>
              </a:buClr>
              <a:buSzPts val="1920"/>
              <a:buFont typeface="Tahoma"/>
              <a:buAutoNum type="arabicPeriod"/>
            </a:pPr>
            <a:r>
              <a:rPr b="0" i="0" lang="en-US" sz="2400" u="none">
                <a:solidFill>
                  <a:srgbClr val="404040"/>
                </a:solidFill>
                <a:latin typeface="Tahoma"/>
                <a:ea typeface="Tahoma"/>
                <a:cs typeface="Tahoma"/>
                <a:sym typeface="Tahoma"/>
              </a:rPr>
              <a:t>4 состояния, </a:t>
            </a:r>
            <a:r>
              <a:rPr b="0" i="0" lang="en-US" sz="2100" u="none">
                <a:solidFill>
                  <a:schemeClr val="lt1"/>
                </a:solidFill>
                <a:latin typeface="Consolas"/>
                <a:ea typeface="Consolas"/>
                <a:cs typeface="Consolas"/>
                <a:sym typeface="Consolas"/>
              </a:rPr>
              <a:t>s0</a:t>
            </a:r>
            <a:r>
              <a:rPr b="0" i="0" lang="en-US" sz="2400" u="none">
                <a:solidFill>
                  <a:srgbClr val="404040"/>
                </a:solidFill>
                <a:latin typeface="Tahoma"/>
                <a:ea typeface="Tahoma"/>
                <a:cs typeface="Tahoma"/>
                <a:sym typeface="Tahoma"/>
              </a:rPr>
              <a:t> – начальное</a:t>
            </a:r>
            <a:endParaRPr/>
          </a:p>
          <a:p>
            <a:pPr indent="-342900" lvl="0" marL="342900" marR="0" rtl="0" algn="l">
              <a:lnSpc>
                <a:spcPct val="100000"/>
              </a:lnSpc>
              <a:spcBef>
                <a:spcPts val="480"/>
              </a:spcBef>
              <a:spcAft>
                <a:spcPts val="0"/>
              </a:spcAft>
              <a:buClr>
                <a:srgbClr val="1CADE4"/>
              </a:buClr>
              <a:buSzPts val="1920"/>
              <a:buFont typeface="Tahoma"/>
              <a:buAutoNum type="arabicPeriod"/>
            </a:pPr>
            <a:r>
              <a:rPr b="0" i="0" lang="en-US" sz="2400" u="none">
                <a:solidFill>
                  <a:srgbClr val="404040"/>
                </a:solidFill>
                <a:latin typeface="Tahoma"/>
                <a:ea typeface="Tahoma"/>
                <a:cs typeface="Tahoma"/>
                <a:sym typeface="Tahoma"/>
              </a:rPr>
              <a:t>Входные сигналы – «2» и «10»</a:t>
            </a:r>
            <a:endParaRPr/>
          </a:p>
          <a:p>
            <a:pPr indent="-342900" lvl="0" marL="342900" marR="0" rtl="0" algn="l">
              <a:lnSpc>
                <a:spcPct val="100000"/>
              </a:lnSpc>
              <a:spcBef>
                <a:spcPts val="480"/>
              </a:spcBef>
              <a:spcAft>
                <a:spcPts val="0"/>
              </a:spcAft>
              <a:buClr>
                <a:srgbClr val="1CADE4"/>
              </a:buClr>
              <a:buSzPts val="1920"/>
              <a:buFont typeface="Tahoma"/>
              <a:buAutoNum type="arabicPeriod"/>
            </a:pPr>
            <a:r>
              <a:rPr b="0" i="0" lang="en-US" sz="2400" u="none">
                <a:solidFill>
                  <a:srgbClr val="404040"/>
                </a:solidFill>
                <a:latin typeface="Tahoma"/>
                <a:ea typeface="Tahoma"/>
                <a:cs typeface="Tahoma"/>
                <a:sym typeface="Tahoma"/>
              </a:rPr>
              <a:t>Выходные сигналы: </a:t>
            </a:r>
            <a:r>
              <a:rPr b="0" i="0" lang="en-US" sz="2100" u="none">
                <a:solidFill>
                  <a:schemeClr val="lt1"/>
                </a:solidFill>
                <a:latin typeface="Consolas"/>
                <a:ea typeface="Consolas"/>
                <a:cs typeface="Consolas"/>
                <a:sym typeface="Consolas"/>
              </a:rPr>
              <a:t>y0</a:t>
            </a:r>
            <a:r>
              <a:rPr b="0" i="0" lang="en-US" sz="2400" u="none">
                <a:solidFill>
                  <a:srgbClr val="404040"/>
                </a:solidFill>
                <a:latin typeface="Tahoma"/>
                <a:ea typeface="Tahoma"/>
                <a:cs typeface="Tahoma"/>
                <a:sym typeface="Tahoma"/>
              </a:rPr>
              <a:t> – брать ремень; </a:t>
            </a:r>
            <a:r>
              <a:rPr b="0" i="0" lang="en-US" sz="2100" u="none">
                <a:solidFill>
                  <a:schemeClr val="lt1"/>
                </a:solidFill>
                <a:latin typeface="Consolas"/>
                <a:ea typeface="Consolas"/>
                <a:cs typeface="Consolas"/>
                <a:sym typeface="Consolas"/>
              </a:rPr>
              <a:t>y1</a:t>
            </a:r>
            <a:r>
              <a:rPr b="0" i="0" lang="en-US" sz="2400" u="none">
                <a:solidFill>
                  <a:srgbClr val="404040"/>
                </a:solidFill>
                <a:latin typeface="Tahoma"/>
                <a:ea typeface="Tahoma"/>
                <a:cs typeface="Tahoma"/>
                <a:sym typeface="Tahoma"/>
              </a:rPr>
              <a:t> – ругать; </a:t>
            </a:r>
            <a:r>
              <a:rPr b="0" i="0" lang="en-US" sz="2100" u="none">
                <a:solidFill>
                  <a:schemeClr val="lt1"/>
                </a:solidFill>
                <a:latin typeface="Consolas"/>
                <a:ea typeface="Consolas"/>
                <a:cs typeface="Consolas"/>
                <a:sym typeface="Consolas"/>
              </a:rPr>
              <a:t>y2</a:t>
            </a:r>
            <a:r>
              <a:rPr b="0" i="0" lang="en-US" sz="2400" u="none">
                <a:solidFill>
                  <a:srgbClr val="404040"/>
                </a:solidFill>
                <a:latin typeface="Tahoma"/>
                <a:ea typeface="Tahoma"/>
                <a:cs typeface="Tahoma"/>
                <a:sym typeface="Tahoma"/>
              </a:rPr>
              <a:t> – успокаивать; </a:t>
            </a:r>
            <a:r>
              <a:rPr b="0" i="0" lang="en-US" sz="2100" u="none">
                <a:solidFill>
                  <a:schemeClr val="lt1"/>
                </a:solidFill>
                <a:latin typeface="Consolas"/>
                <a:ea typeface="Consolas"/>
                <a:cs typeface="Consolas"/>
                <a:sym typeface="Consolas"/>
              </a:rPr>
              <a:t>y3</a:t>
            </a:r>
            <a:r>
              <a:rPr b="0" i="0" lang="en-US" sz="2400" u="none">
                <a:solidFill>
                  <a:srgbClr val="404040"/>
                </a:solidFill>
                <a:latin typeface="Tahoma"/>
                <a:ea typeface="Tahoma"/>
                <a:cs typeface="Tahoma"/>
                <a:sym typeface="Tahoma"/>
              </a:rPr>
              <a:t> – надеяться; </a:t>
            </a:r>
            <a:r>
              <a:rPr b="0" i="0" lang="en-US" sz="2100" u="none">
                <a:solidFill>
                  <a:schemeClr val="lt1"/>
                </a:solidFill>
                <a:latin typeface="Consolas"/>
                <a:ea typeface="Consolas"/>
                <a:cs typeface="Consolas"/>
                <a:sym typeface="Consolas"/>
              </a:rPr>
              <a:t>y4</a:t>
            </a:r>
            <a:r>
              <a:rPr b="0" i="0" lang="en-US" sz="2400" u="none">
                <a:solidFill>
                  <a:srgbClr val="404040"/>
                </a:solidFill>
                <a:latin typeface="Tahoma"/>
                <a:ea typeface="Tahoma"/>
                <a:cs typeface="Tahoma"/>
                <a:sym typeface="Tahoma"/>
              </a:rPr>
              <a:t> – радоваться; </a:t>
            </a:r>
            <a:r>
              <a:rPr b="0" i="0" lang="en-US" sz="2100" u="none">
                <a:solidFill>
                  <a:schemeClr val="lt1"/>
                </a:solidFill>
                <a:latin typeface="Consolas"/>
                <a:ea typeface="Consolas"/>
                <a:cs typeface="Consolas"/>
                <a:sym typeface="Consolas"/>
              </a:rPr>
              <a:t>y5</a:t>
            </a:r>
            <a:r>
              <a:rPr b="0" i="0" lang="en-US" sz="2400" u="none">
                <a:solidFill>
                  <a:srgbClr val="404040"/>
                </a:solidFill>
                <a:latin typeface="Tahoma"/>
                <a:ea typeface="Tahoma"/>
                <a:cs typeface="Tahoma"/>
                <a:sym typeface="Tahoma"/>
              </a:rPr>
              <a:t> – счастлив.</a:t>
            </a:r>
            <a:endParaRPr/>
          </a:p>
        </p:txBody>
      </p:sp>
      <p:pic>
        <p:nvPicPr>
          <p:cNvPr id="806" name="Google Shape;806;p35"/>
          <p:cNvPicPr preferRelativeResize="0"/>
          <p:nvPr/>
        </p:nvPicPr>
        <p:blipFill rotWithShape="1">
          <a:blip r:embed="rId3">
            <a:alphaModFix/>
          </a:blip>
          <a:srcRect b="0" l="0" r="0" t="0"/>
          <a:stretch/>
        </p:blipFill>
        <p:spPr>
          <a:xfrm>
            <a:off x="822325" y="1628775"/>
            <a:ext cx="3317875" cy="29527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0" name="Shape 810"/>
        <p:cNvGrpSpPr/>
        <p:nvPr/>
      </p:nvGrpSpPr>
      <p:grpSpPr>
        <a:xfrm>
          <a:off x="0" y="0"/>
          <a:ext cx="0" cy="0"/>
          <a:chOff x="0" y="0"/>
          <a:chExt cx="0" cy="0"/>
        </a:xfrm>
      </p:grpSpPr>
      <p:sp>
        <p:nvSpPr>
          <p:cNvPr id="811" name="Google Shape;811;p36"/>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812" name="Google Shape;812;p36"/>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813" name="Google Shape;813;p36"/>
          <p:cNvSpPr txBox="1"/>
          <p:nvPr/>
        </p:nvSpPr>
        <p:spPr>
          <a:xfrm>
            <a:off x="468312" y="476250"/>
            <a:ext cx="8207375" cy="147796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abstract</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class</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AbstractState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abstract</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HandleTwo(SmartParent parent);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abstract</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HandleTen(SmartParent parent);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
        <p:nvSpPr>
          <p:cNvPr id="814" name="Google Shape;814;p36"/>
          <p:cNvSpPr txBox="1"/>
          <p:nvPr/>
        </p:nvSpPr>
        <p:spPr>
          <a:xfrm>
            <a:off x="417512" y="2357437"/>
            <a:ext cx="8424862" cy="39703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class</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SmartParent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AbstractState State = State0.Instance;</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HandleTwo()</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State.HandleTwo(</a:t>
            </a:r>
            <a:r>
              <a:rPr b="0" i="0" lang="en-US" sz="1800" u="none">
                <a:solidFill>
                  <a:srgbClr val="0000FF"/>
                </a:solidFill>
                <a:latin typeface="Consolas"/>
                <a:ea typeface="Consolas"/>
                <a:cs typeface="Consolas"/>
                <a:sym typeface="Consolas"/>
              </a:rPr>
              <a:t>this</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HandleTen()</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State.HandleTen(</a:t>
            </a:r>
            <a:r>
              <a:rPr b="0" i="0" lang="en-US" sz="1800" u="none">
                <a:solidFill>
                  <a:srgbClr val="0000FF"/>
                </a:solidFill>
                <a:latin typeface="Consolas"/>
                <a:ea typeface="Consolas"/>
                <a:cs typeface="Consolas"/>
                <a:sym typeface="Consolas"/>
              </a:rPr>
              <a:t>this</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8" name="Shape 818"/>
        <p:cNvGrpSpPr/>
        <p:nvPr/>
      </p:nvGrpSpPr>
      <p:grpSpPr>
        <a:xfrm>
          <a:off x="0" y="0"/>
          <a:ext cx="0" cy="0"/>
          <a:chOff x="0" y="0"/>
          <a:chExt cx="0" cy="0"/>
        </a:xfrm>
      </p:grpSpPr>
      <p:sp>
        <p:nvSpPr>
          <p:cNvPr id="819" name="Google Shape;819;p37"/>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820" name="Google Shape;820;p37"/>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821" name="Google Shape;821;p37"/>
          <p:cNvSpPr txBox="1"/>
          <p:nvPr/>
        </p:nvSpPr>
        <p:spPr>
          <a:xfrm>
            <a:off x="301625" y="58737"/>
            <a:ext cx="8540750" cy="45243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Consolas"/>
              <a:buNone/>
            </a:pP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class</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State0</a:t>
            </a:r>
            <a:r>
              <a:rPr b="0" i="0" lang="en-US" sz="1800" u="none">
                <a:solidFill>
                  <a:srgbClr val="000000"/>
                </a:solidFill>
                <a:latin typeface="Consolas"/>
                <a:ea typeface="Consolas"/>
                <a:cs typeface="Consolas"/>
                <a:sym typeface="Consolas"/>
              </a:rPr>
              <a:t> : AbstractState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static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readonly</a:t>
            </a:r>
            <a:r>
              <a:rPr b="0" i="0" lang="en-US" sz="1800" u="none">
                <a:solidFill>
                  <a:srgbClr val="000000"/>
                </a:solidFill>
                <a:latin typeface="Consolas"/>
                <a:ea typeface="Consolas"/>
                <a:cs typeface="Consolas"/>
                <a:sym typeface="Consolas"/>
              </a:rPr>
              <a:t> State0 Instance =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State0();</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override</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HandleTwo(SmartParent parent)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WriteLine(</a:t>
            </a:r>
            <a:r>
              <a:rPr b="0" i="0" lang="en-US" sz="1800" u="none">
                <a:solidFill>
                  <a:srgbClr val="A31515"/>
                </a:solidFill>
                <a:latin typeface="Consolas"/>
                <a:ea typeface="Consolas"/>
                <a:cs typeface="Consolas"/>
                <a:sym typeface="Consolas"/>
              </a:rPr>
              <a:t>"Успокаивать"</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parent.State = State1.Instance;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override</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HandleTen(SmartParent parent)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WriteLine(</a:t>
            </a:r>
            <a:r>
              <a:rPr b="0" i="0" lang="en-US" sz="1800" u="none">
                <a:solidFill>
                  <a:srgbClr val="A31515"/>
                </a:solidFill>
                <a:latin typeface="Consolas"/>
                <a:ea typeface="Consolas"/>
                <a:cs typeface="Consolas"/>
                <a:sym typeface="Consolas"/>
              </a:rPr>
              <a:t>"Радоваться"</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parent.State = State3.Instance;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5" name="Shape 825"/>
        <p:cNvGrpSpPr/>
        <p:nvPr/>
      </p:nvGrpSpPr>
      <p:grpSpPr>
        <a:xfrm>
          <a:off x="0" y="0"/>
          <a:ext cx="0" cy="0"/>
          <a:chOff x="0" y="0"/>
          <a:chExt cx="0" cy="0"/>
        </a:xfrm>
      </p:grpSpPr>
      <p:sp>
        <p:nvSpPr>
          <p:cNvPr id="826" name="Google Shape;826;p38"/>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827" name="Google Shape;827;p38"/>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828" name="Google Shape;828;p38"/>
          <p:cNvSpPr txBox="1"/>
          <p:nvPr/>
        </p:nvSpPr>
        <p:spPr>
          <a:xfrm>
            <a:off x="468312" y="196850"/>
            <a:ext cx="8280400" cy="45243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class</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State1</a:t>
            </a:r>
            <a:r>
              <a:rPr b="0" i="0" lang="en-US" sz="1800" u="none">
                <a:solidFill>
                  <a:srgbClr val="000000"/>
                </a:solidFill>
                <a:latin typeface="Consolas"/>
                <a:ea typeface="Consolas"/>
                <a:cs typeface="Consolas"/>
                <a:sym typeface="Consolas"/>
              </a:rPr>
              <a:t> : AbstractState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static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readonly</a:t>
            </a:r>
            <a:r>
              <a:rPr b="0" i="0" lang="en-US" sz="1800" u="none">
                <a:solidFill>
                  <a:srgbClr val="000000"/>
                </a:solidFill>
                <a:latin typeface="Consolas"/>
                <a:ea typeface="Consolas"/>
                <a:cs typeface="Consolas"/>
                <a:sym typeface="Consolas"/>
              </a:rPr>
              <a:t> State1 Instance =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State1();</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override</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HandleTwo(SmartParent parent)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WriteLine(</a:t>
            </a:r>
            <a:r>
              <a:rPr b="0" i="0" lang="en-US" sz="1800" u="none">
                <a:solidFill>
                  <a:srgbClr val="A31515"/>
                </a:solidFill>
                <a:latin typeface="Consolas"/>
                <a:ea typeface="Consolas"/>
                <a:cs typeface="Consolas"/>
                <a:sym typeface="Consolas"/>
              </a:rPr>
              <a:t>"Ругать"</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parent.State = State2.Instance;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override</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HandleTen(SmartParent parent)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WriteLine(</a:t>
            </a:r>
            <a:r>
              <a:rPr b="0" i="0" lang="en-US" sz="1800" u="none">
                <a:solidFill>
                  <a:srgbClr val="A31515"/>
                </a:solidFill>
                <a:latin typeface="Consolas"/>
                <a:ea typeface="Consolas"/>
                <a:cs typeface="Consolas"/>
                <a:sym typeface="Consolas"/>
              </a:rPr>
              <a:t>"Надеяться"</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parent.State = State0.Instance;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5bacf89a2fa920da_9"/>
          <p:cNvSpPr txBox="1"/>
          <p:nvPr>
            <p:ph idx="1" type="body"/>
          </p:nvPr>
        </p:nvSpPr>
        <p:spPr>
          <a:xfrm>
            <a:off x="301650" y="1078975"/>
            <a:ext cx="8540700" cy="3851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1800"/>
              <a:t>На протяжении следующих нескольких месяцев вам пришлось добавить ещё несколько таких последовательных проверок.</a:t>
            </a:r>
            <a:endParaRPr sz="1800"/>
          </a:p>
          <a:p>
            <a:pPr indent="0" lvl="0" marL="0" rtl="0" algn="l">
              <a:spcBef>
                <a:spcPts val="360"/>
              </a:spcBef>
              <a:spcAft>
                <a:spcPts val="0"/>
              </a:spcAft>
              <a:buNone/>
            </a:pPr>
            <a:r>
              <a:t/>
            </a:r>
            <a:endParaRPr sz="1800"/>
          </a:p>
          <a:p>
            <a:pPr indent="-342900" lvl="0" marL="457200" rtl="0" algn="l">
              <a:spcBef>
                <a:spcPts val="360"/>
              </a:spcBef>
              <a:spcAft>
                <a:spcPts val="0"/>
              </a:spcAft>
              <a:buSzPts val="1800"/>
              <a:buChar char="►"/>
            </a:pPr>
            <a:r>
              <a:rPr lang="en-US" sz="1800"/>
              <a:t>Кто-то резонно заметил, что неплохо бы проверять данные, передаваемые в запросе перед тем, как вносить их в систему — вдруг запрос содержит данные о покупке несуществующих продуктов.</a:t>
            </a:r>
            <a:endParaRPr sz="1800"/>
          </a:p>
          <a:p>
            <a:pPr indent="0" lvl="0" marL="0" rtl="0" algn="l">
              <a:spcBef>
                <a:spcPts val="360"/>
              </a:spcBef>
              <a:spcAft>
                <a:spcPts val="0"/>
              </a:spcAft>
              <a:buNone/>
            </a:pPr>
            <a:r>
              <a:t/>
            </a:r>
            <a:endParaRPr sz="1800"/>
          </a:p>
          <a:p>
            <a:pPr indent="-342900" lvl="0" marL="457200" rtl="0" algn="l">
              <a:spcBef>
                <a:spcPts val="360"/>
              </a:spcBef>
              <a:spcAft>
                <a:spcPts val="0"/>
              </a:spcAft>
              <a:buSzPts val="1800"/>
              <a:buChar char="►"/>
            </a:pPr>
            <a:r>
              <a:rPr lang="en-US" sz="1800"/>
              <a:t>Кто-то предложил блокировать массовые отправки формы с одним и тем же логином, чтобы предотвратить подбор паролей ботами.</a:t>
            </a:r>
            <a:endParaRPr sz="1800"/>
          </a:p>
          <a:p>
            <a:pPr indent="0" lvl="0" marL="0" rtl="0" algn="l">
              <a:spcBef>
                <a:spcPts val="360"/>
              </a:spcBef>
              <a:spcAft>
                <a:spcPts val="0"/>
              </a:spcAft>
              <a:buNone/>
            </a:pPr>
            <a:r>
              <a:t/>
            </a:r>
            <a:endParaRPr sz="1800"/>
          </a:p>
          <a:p>
            <a:pPr indent="-342900" lvl="0" marL="457200" rtl="0" algn="l">
              <a:spcBef>
                <a:spcPts val="360"/>
              </a:spcBef>
              <a:spcAft>
                <a:spcPts val="0"/>
              </a:spcAft>
              <a:buSzPts val="1800"/>
              <a:buChar char="►"/>
            </a:pPr>
            <a:r>
              <a:rPr lang="en-US" sz="1800"/>
              <a:t>Кто-то заметил, что форму заказа неплохо бы доставать из кеша, если она уже была однажды показана.</a:t>
            </a:r>
            <a:endParaRPr sz="1800"/>
          </a:p>
        </p:txBody>
      </p:sp>
      <p:sp>
        <p:nvSpPr>
          <p:cNvPr id="432" name="Google Shape;432;g5bacf89a2fa920da_9"/>
          <p:cNvSpPr txBox="1"/>
          <p:nvPr>
            <p:ph type="title"/>
          </p:nvPr>
        </p:nvSpPr>
        <p:spPr>
          <a:xfrm>
            <a:off x="0" y="0"/>
            <a:ext cx="2647500" cy="7743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t>Проблема</a:t>
            </a:r>
            <a:endParaRPr sz="3600">
              <a:solidFill>
                <a:schemeClr val="lt2"/>
              </a:solidFill>
              <a:latin typeface="Tahoma"/>
              <a:ea typeface="Tahoma"/>
              <a:cs typeface="Tahoma"/>
              <a:sym typeface="Tahoma"/>
            </a:endParaRPr>
          </a:p>
        </p:txBody>
      </p:sp>
      <p:sp>
        <p:nvSpPr>
          <p:cNvPr id="433" name="Google Shape;433;g5bacf89a2fa920da_9"/>
          <p:cNvSpPr txBox="1"/>
          <p:nvPr/>
        </p:nvSpPr>
        <p:spPr>
          <a:xfrm>
            <a:off x="3103050" y="5305357"/>
            <a:ext cx="5739300" cy="1242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solidFill>
                  <a:srgbClr val="FFFFFF"/>
                </a:solidFill>
                <a:highlight>
                  <a:srgbClr val="000000"/>
                </a:highlight>
              </a:rPr>
              <a:t>С каждой новой «фичей» код проверок, выглядящий как большой клубок условных операторов, всё больше и больше раздувался. При изменении одного правила приходилось трогать код всех проверок. А для того, чтобы применить проверки к другим ресурсам, пришлось продублировать их код в других классах.</a:t>
            </a:r>
            <a:endParaRPr>
              <a:solidFill>
                <a:srgbClr val="FFFFFF"/>
              </a:solidFill>
              <a:highlight>
                <a:srgbClr val="000000"/>
              </a:high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2" name="Shape 832"/>
        <p:cNvGrpSpPr/>
        <p:nvPr/>
      </p:nvGrpSpPr>
      <p:grpSpPr>
        <a:xfrm>
          <a:off x="0" y="0"/>
          <a:ext cx="0" cy="0"/>
          <a:chOff x="0" y="0"/>
          <a:chExt cx="0" cy="0"/>
        </a:xfrm>
      </p:grpSpPr>
      <p:sp>
        <p:nvSpPr>
          <p:cNvPr id="833" name="Google Shape;833;p39"/>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834" name="Google Shape;834;p39"/>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835" name="Google Shape;835;p39"/>
          <p:cNvSpPr txBox="1"/>
          <p:nvPr/>
        </p:nvSpPr>
        <p:spPr>
          <a:xfrm>
            <a:off x="301625" y="58737"/>
            <a:ext cx="8662987" cy="45243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class</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State2</a:t>
            </a:r>
            <a:r>
              <a:rPr b="0" i="0" lang="en-US" sz="1800" u="none">
                <a:solidFill>
                  <a:srgbClr val="000000"/>
                </a:solidFill>
                <a:latin typeface="Consolas"/>
                <a:ea typeface="Consolas"/>
                <a:cs typeface="Consolas"/>
                <a:sym typeface="Consolas"/>
              </a:rPr>
              <a:t> : AbstractState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static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readonly</a:t>
            </a:r>
            <a:r>
              <a:rPr b="0" i="0" lang="en-US" sz="1800" u="none">
                <a:solidFill>
                  <a:srgbClr val="000000"/>
                </a:solidFill>
                <a:latin typeface="Consolas"/>
                <a:ea typeface="Consolas"/>
                <a:cs typeface="Consolas"/>
                <a:sym typeface="Consolas"/>
              </a:rPr>
              <a:t> State2 Instance =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State2();</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override</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HandleTwo(SmartParent parent)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WriteLine(</a:t>
            </a:r>
            <a:r>
              <a:rPr b="0" i="0" lang="en-US" sz="1800" u="none">
                <a:solidFill>
                  <a:srgbClr val="A31515"/>
                </a:solidFill>
                <a:latin typeface="Consolas"/>
                <a:ea typeface="Consolas"/>
                <a:cs typeface="Consolas"/>
                <a:sym typeface="Consolas"/>
              </a:rPr>
              <a:t>"Брать ремень"</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parent.State = State2.Instance;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override</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HandleTen(SmartParent parent)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WriteLine(</a:t>
            </a:r>
            <a:r>
              <a:rPr b="0" i="0" lang="en-US" sz="1800" u="none">
                <a:solidFill>
                  <a:srgbClr val="A31515"/>
                </a:solidFill>
                <a:latin typeface="Consolas"/>
                <a:ea typeface="Consolas"/>
                <a:cs typeface="Consolas"/>
                <a:sym typeface="Consolas"/>
              </a:rPr>
              <a:t>"Надеяться"</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parent.State = State0.Instance;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9" name="Shape 839"/>
        <p:cNvGrpSpPr/>
        <p:nvPr/>
      </p:nvGrpSpPr>
      <p:grpSpPr>
        <a:xfrm>
          <a:off x="0" y="0"/>
          <a:ext cx="0" cy="0"/>
          <a:chOff x="0" y="0"/>
          <a:chExt cx="0" cy="0"/>
        </a:xfrm>
      </p:grpSpPr>
      <p:sp>
        <p:nvSpPr>
          <p:cNvPr id="840" name="Google Shape;840;p40"/>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841" name="Google Shape;841;p40"/>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842" name="Google Shape;842;p40"/>
          <p:cNvSpPr txBox="1"/>
          <p:nvPr/>
        </p:nvSpPr>
        <p:spPr>
          <a:xfrm>
            <a:off x="179387" y="196850"/>
            <a:ext cx="8424862" cy="45243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class</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State3</a:t>
            </a:r>
            <a:r>
              <a:rPr b="0" i="0" lang="en-US" sz="1800" u="none">
                <a:solidFill>
                  <a:srgbClr val="000000"/>
                </a:solidFill>
                <a:latin typeface="Consolas"/>
                <a:ea typeface="Consolas"/>
                <a:cs typeface="Consolas"/>
                <a:sym typeface="Consolas"/>
              </a:rPr>
              <a:t> : AbstractState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static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readonly</a:t>
            </a:r>
            <a:r>
              <a:rPr b="0" i="0" lang="en-US" sz="1800" u="none">
                <a:solidFill>
                  <a:srgbClr val="000000"/>
                </a:solidFill>
                <a:latin typeface="Consolas"/>
                <a:ea typeface="Consolas"/>
                <a:cs typeface="Consolas"/>
                <a:sym typeface="Consolas"/>
              </a:rPr>
              <a:t> State3 Instance =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State3();</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override</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HandleTwo(SmartParent parent)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WriteLine(</a:t>
            </a:r>
            <a:r>
              <a:rPr b="0" i="0" lang="en-US" sz="1800" u="none">
                <a:solidFill>
                  <a:srgbClr val="A31515"/>
                </a:solidFill>
                <a:latin typeface="Consolas"/>
                <a:ea typeface="Consolas"/>
                <a:cs typeface="Consolas"/>
                <a:sym typeface="Consolas"/>
              </a:rPr>
              <a:t>"Успокаивать"</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parent.State = State1.Instance;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override</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HandleTen(SmartParent parent)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WriteLine(</a:t>
            </a:r>
            <a:r>
              <a:rPr b="0" i="0" lang="en-US" sz="1800" u="none">
                <a:solidFill>
                  <a:srgbClr val="A31515"/>
                </a:solidFill>
                <a:latin typeface="Consolas"/>
                <a:ea typeface="Consolas"/>
                <a:cs typeface="Consolas"/>
                <a:sym typeface="Consolas"/>
              </a:rPr>
              <a:t>"Cчастлив"</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parent.State = State3.Instance;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6" name="Shape 846"/>
        <p:cNvGrpSpPr/>
        <p:nvPr/>
      </p:nvGrpSpPr>
      <p:grpSpPr>
        <a:xfrm>
          <a:off x="0" y="0"/>
          <a:ext cx="0" cy="0"/>
          <a:chOff x="0" y="0"/>
          <a:chExt cx="0" cy="0"/>
        </a:xfrm>
      </p:grpSpPr>
      <p:sp>
        <p:nvSpPr>
          <p:cNvPr id="847" name="Google Shape;847;p41"/>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848" name="Google Shape;848;p41"/>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849" name="Google Shape;849;p41"/>
          <p:cNvSpPr txBox="1"/>
          <p:nvPr/>
        </p:nvSpPr>
        <p:spPr>
          <a:xfrm>
            <a:off x="468312" y="476250"/>
            <a:ext cx="6389687" cy="31400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Consolas"/>
              <a:buNone/>
            </a:pP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static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Main()</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var</a:t>
            </a:r>
            <a:r>
              <a:rPr b="0" i="0" lang="en-US" sz="1800" u="none">
                <a:solidFill>
                  <a:srgbClr val="000000"/>
                </a:solidFill>
                <a:latin typeface="Consolas"/>
                <a:ea typeface="Consolas"/>
                <a:cs typeface="Consolas"/>
                <a:sym typeface="Consolas"/>
              </a:rPr>
              <a:t> papa =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SmartParent();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papa.HandleTen();</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papa.HandleTwo();</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papa.HandleTwo();</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papa.HandleTwo();</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papa.HandleTen();</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ReadLine();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42"/>
          <p:cNvSpPr txBox="1"/>
          <p:nvPr>
            <p:ph idx="1" type="body"/>
          </p:nvPr>
        </p:nvSpPr>
        <p:spPr>
          <a:xfrm>
            <a:off x="181000" y="0"/>
            <a:ext cx="8655600" cy="2412600"/>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rPr lang="en-US" sz="1800"/>
              <a:t>объект Документ может принимать три состояния: </a:t>
            </a:r>
            <a:endParaRPr sz="1800"/>
          </a:p>
          <a:p>
            <a:pPr indent="-180340" lvl="0" marL="342900" marR="0" rtl="0" algn="l">
              <a:spcBef>
                <a:spcPts val="0"/>
              </a:spcBef>
              <a:spcAft>
                <a:spcPts val="0"/>
              </a:spcAft>
              <a:buClr>
                <a:schemeClr val="hlink"/>
              </a:buClr>
              <a:buSzPts val="2560"/>
              <a:buFont typeface="Arial"/>
              <a:buNone/>
            </a:pPr>
            <a:r>
              <a:rPr lang="en-US" sz="1800"/>
              <a:t>Черновик, Модерация или Опубликован. </a:t>
            </a:r>
            <a:endParaRPr sz="1800"/>
          </a:p>
          <a:p>
            <a:pPr indent="-180340" lvl="0" marL="342900" marR="0" rtl="0" algn="l">
              <a:spcBef>
                <a:spcPts val="0"/>
              </a:spcBef>
              <a:spcAft>
                <a:spcPts val="0"/>
              </a:spcAft>
              <a:buClr>
                <a:schemeClr val="hlink"/>
              </a:buClr>
              <a:buSzPts val="2560"/>
              <a:buFont typeface="Arial"/>
              <a:buNone/>
            </a:pPr>
            <a:r>
              <a:rPr lang="en-US" sz="1800"/>
              <a:t>В каждом из этих состоянии метод опубликовать будет работать по-разному</a:t>
            </a:r>
            <a:endParaRPr sz="1800">
              <a:solidFill>
                <a:schemeClr val="lt1"/>
              </a:solidFill>
              <a:latin typeface="Tahoma"/>
              <a:ea typeface="Tahoma"/>
              <a:cs typeface="Tahoma"/>
              <a:sym typeface="Tahoma"/>
            </a:endParaRPr>
          </a:p>
        </p:txBody>
      </p:sp>
      <p:pic>
        <p:nvPicPr>
          <p:cNvPr id="856" name="Google Shape;856;p42"/>
          <p:cNvPicPr preferRelativeResize="0"/>
          <p:nvPr/>
        </p:nvPicPr>
        <p:blipFill rotWithShape="1">
          <a:blip r:embed="rId3">
            <a:alphaModFix/>
          </a:blip>
          <a:srcRect b="0" l="0" r="0" t="0"/>
          <a:stretch/>
        </p:blipFill>
        <p:spPr>
          <a:xfrm>
            <a:off x="97450" y="1370925"/>
            <a:ext cx="6147801" cy="50261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g5a782da6ea8cf2ea_0"/>
          <p:cNvSpPr txBox="1"/>
          <p:nvPr/>
        </p:nvSpPr>
        <p:spPr>
          <a:xfrm>
            <a:off x="352025" y="0"/>
            <a:ext cx="3002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Решение</a:t>
            </a:r>
            <a:endParaRPr sz="3000">
              <a:solidFill>
                <a:schemeClr val="lt2"/>
              </a:solidFill>
            </a:endParaRPr>
          </a:p>
        </p:txBody>
      </p:sp>
      <p:sp>
        <p:nvSpPr>
          <p:cNvPr id="863" name="Google Shape;863;g5a782da6ea8cf2ea_0"/>
          <p:cNvSpPr txBox="1"/>
          <p:nvPr/>
        </p:nvSpPr>
        <p:spPr>
          <a:xfrm>
            <a:off x="0" y="792914"/>
            <a:ext cx="8897400" cy="1647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400">
                <a:solidFill>
                  <a:srgbClr val="FFFFFF"/>
                </a:solidFill>
              </a:rPr>
              <a:t>Паттерн Состояние предлагает создать отдельные классы для каждого состояния, в котором может пребывать объект, а затем вынести туда поведения, соответствующие этим состояниям</a:t>
            </a:r>
            <a:endParaRPr sz="2400">
              <a:solidFill>
                <a:srgbClr val="FFFFFF"/>
              </a:solidFill>
            </a:endParaRPr>
          </a:p>
        </p:txBody>
      </p:sp>
      <p:sp>
        <p:nvSpPr>
          <p:cNvPr id="864" name="Google Shape;864;g5a782da6ea8cf2ea_0"/>
          <p:cNvSpPr txBox="1"/>
          <p:nvPr/>
        </p:nvSpPr>
        <p:spPr>
          <a:xfrm>
            <a:off x="476404" y="3189183"/>
            <a:ext cx="8191200" cy="2012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400">
                <a:solidFill>
                  <a:srgbClr val="FFFFFF"/>
                </a:solidFill>
              </a:rPr>
              <a:t>Вместо того, чтобы хранить код всех состояний, первоначальный объект, называемый контекстом, будет содержать ссылку на один из объектов-состояний и делегировать ему работу, зависящую от состояния.</a:t>
            </a:r>
            <a:endParaRPr sz="2400">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g5a782da6ea8cf2ea_10"/>
          <p:cNvSpPr txBox="1"/>
          <p:nvPr/>
        </p:nvSpPr>
        <p:spPr>
          <a:xfrm>
            <a:off x="177868" y="267251"/>
            <a:ext cx="501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Аналогия из жизни</a:t>
            </a:r>
            <a:endParaRPr sz="3000">
              <a:solidFill>
                <a:schemeClr val="lt2"/>
              </a:solidFill>
            </a:endParaRPr>
          </a:p>
        </p:txBody>
      </p:sp>
      <p:sp>
        <p:nvSpPr>
          <p:cNvPr id="871" name="Google Shape;871;g5a782da6ea8cf2ea_10"/>
          <p:cNvSpPr txBox="1"/>
          <p:nvPr/>
        </p:nvSpPr>
        <p:spPr>
          <a:xfrm>
            <a:off x="281101" y="1691562"/>
            <a:ext cx="8581800" cy="3474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400">
                <a:solidFill>
                  <a:srgbClr val="FFFFFF"/>
                </a:solidFill>
              </a:rPr>
              <a:t>Ваш смартфон ведёт себя по-разному, в зависимости от текущего состояния:</a:t>
            </a:r>
            <a:endParaRPr sz="2400">
              <a:solidFill>
                <a:srgbClr val="FFFFFF"/>
              </a:solidFill>
            </a:endParaRPr>
          </a:p>
          <a:p>
            <a:pPr indent="0" lvl="0" marL="0" rtl="0" algn="just">
              <a:spcBef>
                <a:spcPts val="0"/>
              </a:spcBef>
              <a:spcAft>
                <a:spcPts val="0"/>
              </a:spcAft>
              <a:buNone/>
            </a:pPr>
            <a:r>
              <a:t/>
            </a:r>
            <a:endParaRPr sz="2400">
              <a:solidFill>
                <a:srgbClr val="FFFFFF"/>
              </a:solidFill>
            </a:endParaRPr>
          </a:p>
          <a:p>
            <a:pPr indent="-381000" lvl="0" marL="457200" rtl="0" algn="just">
              <a:spcBef>
                <a:spcPts val="0"/>
              </a:spcBef>
              <a:spcAft>
                <a:spcPts val="0"/>
              </a:spcAft>
              <a:buClr>
                <a:srgbClr val="FFFFFF"/>
              </a:buClr>
              <a:buSzPts val="2400"/>
              <a:buChar char="●"/>
            </a:pPr>
            <a:r>
              <a:rPr lang="en-US" sz="2400">
                <a:solidFill>
                  <a:srgbClr val="FFFFFF"/>
                </a:solidFill>
              </a:rPr>
              <a:t>Когда телефон разблокирован, нажатие кнопок телефона приводит к каким-то действиям.</a:t>
            </a:r>
            <a:endParaRPr sz="2400">
              <a:solidFill>
                <a:srgbClr val="FFFFFF"/>
              </a:solidFill>
            </a:endParaRPr>
          </a:p>
          <a:p>
            <a:pPr indent="-381000" lvl="0" marL="457200" rtl="0" algn="just">
              <a:spcBef>
                <a:spcPts val="0"/>
              </a:spcBef>
              <a:spcAft>
                <a:spcPts val="0"/>
              </a:spcAft>
              <a:buClr>
                <a:srgbClr val="FFFFFF"/>
              </a:buClr>
              <a:buSzPts val="2400"/>
              <a:buChar char="●"/>
            </a:pPr>
            <a:r>
              <a:rPr lang="en-US" sz="2400">
                <a:solidFill>
                  <a:srgbClr val="FFFFFF"/>
                </a:solidFill>
              </a:rPr>
              <a:t>Когда телефон заблокирован, нажатие кнопок приводит к экрану разблокировки.</a:t>
            </a:r>
            <a:endParaRPr sz="2400">
              <a:solidFill>
                <a:srgbClr val="FFFFFF"/>
              </a:solidFill>
            </a:endParaRPr>
          </a:p>
          <a:p>
            <a:pPr indent="-381000" lvl="0" marL="457200" rtl="0" algn="just">
              <a:spcBef>
                <a:spcPts val="0"/>
              </a:spcBef>
              <a:spcAft>
                <a:spcPts val="0"/>
              </a:spcAft>
              <a:buClr>
                <a:srgbClr val="FFFFFF"/>
              </a:buClr>
              <a:buSzPts val="2400"/>
              <a:buChar char="●"/>
            </a:pPr>
            <a:r>
              <a:rPr lang="en-US" sz="2400">
                <a:solidFill>
                  <a:srgbClr val="FFFFFF"/>
                </a:solidFill>
              </a:rPr>
              <a:t>Когда телефон разряжен, нажатие кнопок приводит к экрану зарядки.</a:t>
            </a:r>
            <a:endParaRPr sz="240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43"/>
          <p:cNvSpPr txBox="1"/>
          <p:nvPr>
            <p:ph type="title"/>
          </p:nvPr>
        </p:nvSpPr>
        <p:spPr>
          <a:xfrm>
            <a:off x="301625" y="228600"/>
            <a:ext cx="2264400" cy="535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000"/>
              <a:t>Структура</a:t>
            </a:r>
            <a:endParaRPr sz="3000">
              <a:solidFill>
                <a:schemeClr val="lt2"/>
              </a:solidFill>
              <a:latin typeface="Tahoma"/>
              <a:ea typeface="Tahoma"/>
              <a:cs typeface="Tahoma"/>
              <a:sym typeface="Tahoma"/>
            </a:endParaRPr>
          </a:p>
        </p:txBody>
      </p:sp>
      <p:pic>
        <p:nvPicPr>
          <p:cNvPr id="877" name="Google Shape;877;p43"/>
          <p:cNvPicPr preferRelativeResize="0"/>
          <p:nvPr/>
        </p:nvPicPr>
        <p:blipFill>
          <a:blip r:embed="rId3">
            <a:alphaModFix/>
          </a:blip>
          <a:stretch>
            <a:fillRect/>
          </a:stretch>
        </p:blipFill>
        <p:spPr>
          <a:xfrm>
            <a:off x="960060" y="1066054"/>
            <a:ext cx="7223900" cy="54684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g5a782da6ea8cf2ea_19"/>
          <p:cNvSpPr txBox="1"/>
          <p:nvPr/>
        </p:nvSpPr>
        <p:spPr>
          <a:xfrm>
            <a:off x="0" y="0"/>
            <a:ext cx="4420200" cy="213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800">
                <a:solidFill>
                  <a:srgbClr val="FFFFFF"/>
                </a:solidFill>
              </a:rPr>
              <a:t>вода может находиться в ряде состояний: твердое, жидкое, парообразное. Допустим, нам надо определить класс Вода, у которого бы имелись методы для нагревания и заморозки воды. </a:t>
            </a:r>
            <a:r>
              <a:rPr lang="en-US" sz="1800">
                <a:solidFill>
                  <a:schemeClr val="lt2"/>
                </a:solidFill>
              </a:rPr>
              <a:t>Без использования паттерна Состояние </a:t>
            </a:r>
            <a:endParaRPr sz="1800">
              <a:solidFill>
                <a:schemeClr val="lt2"/>
              </a:solidFill>
            </a:endParaRPr>
          </a:p>
        </p:txBody>
      </p:sp>
      <p:pic>
        <p:nvPicPr>
          <p:cNvPr id="884" name="Google Shape;884;g5a782da6ea8cf2ea_19"/>
          <p:cNvPicPr preferRelativeResize="0"/>
          <p:nvPr/>
        </p:nvPicPr>
        <p:blipFill>
          <a:blip r:embed="rId3">
            <a:alphaModFix/>
          </a:blip>
          <a:stretch>
            <a:fillRect/>
          </a:stretch>
        </p:blipFill>
        <p:spPr>
          <a:xfrm>
            <a:off x="4572000" y="102588"/>
            <a:ext cx="4572001" cy="6652829"/>
          </a:xfrm>
          <a:prstGeom prst="rect">
            <a:avLst/>
          </a:prstGeom>
          <a:noFill/>
          <a:ln>
            <a:noFill/>
          </a:ln>
        </p:spPr>
      </p:pic>
      <p:pic>
        <p:nvPicPr>
          <p:cNvPr id="885" name="Google Shape;885;g5a782da6ea8cf2ea_19"/>
          <p:cNvPicPr preferRelativeResize="0"/>
          <p:nvPr/>
        </p:nvPicPr>
        <p:blipFill>
          <a:blip r:embed="rId4">
            <a:alphaModFix/>
          </a:blip>
          <a:stretch>
            <a:fillRect/>
          </a:stretch>
        </p:blipFill>
        <p:spPr>
          <a:xfrm>
            <a:off x="2466698" y="1958772"/>
            <a:ext cx="2439075" cy="2013200"/>
          </a:xfrm>
          <a:prstGeom prst="rect">
            <a:avLst/>
          </a:prstGeom>
          <a:noFill/>
          <a:ln>
            <a:noFill/>
          </a:ln>
        </p:spPr>
      </p:pic>
      <p:pic>
        <p:nvPicPr>
          <p:cNvPr id="886" name="Google Shape;886;g5a782da6ea8cf2ea_19"/>
          <p:cNvPicPr preferRelativeResize="0"/>
          <p:nvPr/>
        </p:nvPicPr>
        <p:blipFill>
          <a:blip r:embed="rId5">
            <a:alphaModFix/>
          </a:blip>
          <a:stretch>
            <a:fillRect/>
          </a:stretch>
        </p:blipFill>
        <p:spPr>
          <a:xfrm>
            <a:off x="152400" y="4124375"/>
            <a:ext cx="4572000" cy="2555919"/>
          </a:xfrm>
          <a:prstGeom prst="rect">
            <a:avLst/>
          </a:prstGeom>
          <a:noFill/>
          <a:ln>
            <a:noFill/>
          </a:ln>
        </p:spPr>
      </p:pic>
      <p:sp>
        <p:nvSpPr>
          <p:cNvPr id="887" name="Google Shape;887;g5a782da6ea8cf2ea_19"/>
          <p:cNvSpPr txBox="1"/>
          <p:nvPr/>
        </p:nvSpPr>
        <p:spPr>
          <a:xfrm>
            <a:off x="6393680" y="4124375"/>
            <a:ext cx="30000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FF"/>
                </a:solidFill>
                <a:highlight>
                  <a:srgbClr val="000000"/>
                </a:highlight>
              </a:rPr>
              <a:t>получается нагромождение условных конструкций</a:t>
            </a:r>
            <a:endParaRPr>
              <a:solidFill>
                <a:srgbClr val="FFFFFF"/>
              </a:solidFill>
              <a:highlight>
                <a:srgbClr val="000000"/>
              </a:high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pic>
        <p:nvPicPr>
          <p:cNvPr id="893" name="Google Shape;893;g5a782da6ea8cf2ea_28"/>
          <p:cNvPicPr preferRelativeResize="0"/>
          <p:nvPr/>
        </p:nvPicPr>
        <p:blipFill>
          <a:blip r:embed="rId3">
            <a:alphaModFix/>
          </a:blip>
          <a:stretch>
            <a:fillRect/>
          </a:stretch>
        </p:blipFill>
        <p:spPr>
          <a:xfrm>
            <a:off x="76200" y="0"/>
            <a:ext cx="3569550" cy="4635900"/>
          </a:xfrm>
          <a:prstGeom prst="rect">
            <a:avLst/>
          </a:prstGeom>
          <a:noFill/>
          <a:ln>
            <a:noFill/>
          </a:ln>
        </p:spPr>
      </p:pic>
      <p:pic>
        <p:nvPicPr>
          <p:cNvPr id="894" name="Google Shape;894;g5a782da6ea8cf2ea_28"/>
          <p:cNvPicPr preferRelativeResize="0"/>
          <p:nvPr/>
        </p:nvPicPr>
        <p:blipFill>
          <a:blip r:embed="rId4">
            <a:alphaModFix/>
          </a:blip>
          <a:stretch>
            <a:fillRect/>
          </a:stretch>
        </p:blipFill>
        <p:spPr>
          <a:xfrm>
            <a:off x="4800600" y="0"/>
            <a:ext cx="4317749" cy="6858000"/>
          </a:xfrm>
          <a:prstGeom prst="rect">
            <a:avLst/>
          </a:prstGeom>
          <a:noFill/>
          <a:ln>
            <a:noFill/>
          </a:ln>
        </p:spPr>
      </p:pic>
      <p:pic>
        <p:nvPicPr>
          <p:cNvPr id="895" name="Google Shape;895;g5a782da6ea8cf2ea_28"/>
          <p:cNvPicPr preferRelativeResize="0"/>
          <p:nvPr/>
        </p:nvPicPr>
        <p:blipFill>
          <a:blip r:embed="rId5">
            <a:alphaModFix/>
          </a:blip>
          <a:stretch>
            <a:fillRect/>
          </a:stretch>
        </p:blipFill>
        <p:spPr>
          <a:xfrm>
            <a:off x="482850" y="4457480"/>
            <a:ext cx="4317750" cy="2220569"/>
          </a:xfrm>
          <a:prstGeom prst="rect">
            <a:avLst/>
          </a:prstGeom>
          <a:noFill/>
          <a:ln>
            <a:noFill/>
          </a:ln>
        </p:spPr>
      </p:pic>
      <p:sp>
        <p:nvSpPr>
          <p:cNvPr id="896" name="Google Shape;896;g5a782da6ea8cf2ea_28"/>
          <p:cNvSpPr txBox="1"/>
          <p:nvPr/>
        </p:nvSpPr>
        <p:spPr>
          <a:xfrm>
            <a:off x="2313330" y="3060675"/>
            <a:ext cx="2904000" cy="1396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300">
                <a:solidFill>
                  <a:srgbClr val="FFFFFF"/>
                </a:solidFill>
                <a:highlight>
                  <a:srgbClr val="000000"/>
                </a:highlight>
              </a:rPr>
              <a:t>позволяет вынести поведение, зависящее от текущего состояния объекта, в отдельные классы, и избежать перегруженности методов объекта условными конструкциями</a:t>
            </a:r>
            <a:endParaRPr sz="1300">
              <a:solidFill>
                <a:srgbClr val="FFFFFF"/>
              </a:solidFill>
              <a:highlight>
                <a:srgbClr val="000000"/>
              </a:highlight>
            </a:endParaRPr>
          </a:p>
        </p:txBody>
      </p:sp>
      <p:sp>
        <p:nvSpPr>
          <p:cNvPr id="897" name="Google Shape;897;g5a782da6ea8cf2ea_28"/>
          <p:cNvSpPr txBox="1"/>
          <p:nvPr/>
        </p:nvSpPr>
        <p:spPr>
          <a:xfrm>
            <a:off x="2313325" y="5478861"/>
            <a:ext cx="2646600" cy="1050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100">
                <a:solidFill>
                  <a:srgbClr val="FFFFFF"/>
                </a:solidFill>
                <a:highlight>
                  <a:srgbClr val="000000"/>
                </a:highlight>
              </a:rPr>
              <a:t>при необходимости мы можем ввести в систему новые классы состояний, а имеющиеся классы состояний использовать в других объектах.</a:t>
            </a:r>
            <a:endParaRPr sz="1100">
              <a:solidFill>
                <a:srgbClr val="FFFFFF"/>
              </a:solidFill>
              <a:highlight>
                <a:srgbClr val="000000"/>
              </a:high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44"/>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ahoma"/>
              <a:buNone/>
            </a:pPr>
            <a:r>
              <a:rPr b="1" i="0" lang="en-US" sz="4400" u="none">
                <a:solidFill>
                  <a:schemeClr val="lt2"/>
                </a:solidFill>
                <a:latin typeface="Tahoma"/>
                <a:ea typeface="Tahoma"/>
                <a:cs typeface="Tahoma"/>
                <a:sym typeface="Tahoma"/>
              </a:rPr>
              <a:t>Применимость</a:t>
            </a:r>
            <a:br>
              <a:rPr b="1" i="0" lang="en-US" sz="4400" u="none">
                <a:solidFill>
                  <a:schemeClr val="lt2"/>
                </a:solidFill>
                <a:latin typeface="Tahoma"/>
                <a:ea typeface="Tahoma"/>
                <a:cs typeface="Tahoma"/>
                <a:sym typeface="Tahoma"/>
              </a:rPr>
            </a:br>
            <a:endParaRPr/>
          </a:p>
        </p:txBody>
      </p:sp>
      <p:sp>
        <p:nvSpPr>
          <p:cNvPr id="903" name="Google Shape;903;p44"/>
          <p:cNvSpPr txBox="1"/>
          <p:nvPr>
            <p:ph idx="1" type="body"/>
          </p:nvPr>
        </p:nvSpPr>
        <p:spPr>
          <a:xfrm>
            <a:off x="301625" y="981075"/>
            <a:ext cx="8540750" cy="4498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hlink"/>
              </a:buClr>
              <a:buSzPts val="1920"/>
              <a:buFont typeface="Arial"/>
              <a:buChar char="►"/>
            </a:pPr>
            <a:r>
              <a:rPr b="0" i="0" lang="en-US" sz="2400" u="none">
                <a:solidFill>
                  <a:schemeClr val="lt1"/>
                </a:solidFill>
                <a:latin typeface="Tahoma"/>
                <a:ea typeface="Tahoma"/>
                <a:cs typeface="Tahoma"/>
                <a:sym typeface="Tahoma"/>
              </a:rPr>
              <a:t>Когда у вас есть объект, поведение которого кардинально меняется в зависимости от внутреннего состояния, причём типов состояний много, и их код часто меняется.</a:t>
            </a:r>
            <a:endParaRPr/>
          </a:p>
          <a:p>
            <a:pPr indent="-342900" lvl="0" marL="342900" marR="0" rtl="0" algn="l">
              <a:lnSpc>
                <a:spcPct val="100000"/>
              </a:lnSpc>
              <a:spcBef>
                <a:spcPts val="480"/>
              </a:spcBef>
              <a:spcAft>
                <a:spcPts val="0"/>
              </a:spcAft>
              <a:buClr>
                <a:schemeClr val="hlink"/>
              </a:buClr>
              <a:buSzPts val="1920"/>
              <a:buFont typeface="Arial"/>
              <a:buChar char="►"/>
            </a:pPr>
            <a:r>
              <a:rPr b="0" i="0" lang="en-US" sz="2400" u="none">
                <a:solidFill>
                  <a:schemeClr val="lt1"/>
                </a:solidFill>
                <a:latin typeface="Tahoma"/>
                <a:ea typeface="Tahoma"/>
                <a:cs typeface="Tahoma"/>
                <a:sym typeface="Tahoma"/>
              </a:rPr>
              <a:t> Когда код класса содержит множество больших, похожих друг на друга, условных операторов, которые выбирают поведения в зависимости от текущих значений полей класса.</a:t>
            </a:r>
            <a:endParaRPr/>
          </a:p>
          <a:p>
            <a:pPr indent="-342900" lvl="0" marL="342900" marR="0" rtl="0" algn="l">
              <a:lnSpc>
                <a:spcPct val="100000"/>
              </a:lnSpc>
              <a:spcBef>
                <a:spcPts val="480"/>
              </a:spcBef>
              <a:spcAft>
                <a:spcPts val="0"/>
              </a:spcAft>
              <a:buClr>
                <a:schemeClr val="hlink"/>
              </a:buClr>
              <a:buSzPts val="1920"/>
              <a:buFont typeface="Arial"/>
              <a:buChar char="►"/>
            </a:pPr>
            <a:r>
              <a:rPr b="0" i="0" lang="en-US" sz="2400" u="none">
                <a:solidFill>
                  <a:schemeClr val="lt1"/>
                </a:solidFill>
                <a:latin typeface="Tahoma"/>
                <a:ea typeface="Tahoma"/>
                <a:cs typeface="Tahoma"/>
                <a:sym typeface="Tahoma"/>
              </a:rPr>
              <a:t>Когда вы сознательно используете табличную машину состояний, построенную на условных операторах, но вынуждены мириться с дублированием кода для похожих состояний и переходов.</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g5bacf89a2fa920da_0"/>
          <p:cNvPicPr preferRelativeResize="0"/>
          <p:nvPr/>
        </p:nvPicPr>
        <p:blipFill rotWithShape="1">
          <a:blip r:embed="rId3">
            <a:alphaModFix/>
          </a:blip>
          <a:srcRect b="0" l="0" r="0" t="0"/>
          <a:stretch/>
        </p:blipFill>
        <p:spPr>
          <a:xfrm>
            <a:off x="780262" y="2534580"/>
            <a:ext cx="7583487" cy="2462212"/>
          </a:xfrm>
          <a:prstGeom prst="rect">
            <a:avLst/>
          </a:prstGeom>
          <a:noFill/>
          <a:ln>
            <a:noFill/>
          </a:ln>
        </p:spPr>
      </p:pic>
      <p:sp>
        <p:nvSpPr>
          <p:cNvPr id="440" name="Google Shape;440;g5bacf89a2fa920da_0"/>
          <p:cNvSpPr txBox="1"/>
          <p:nvPr>
            <p:ph idx="4294967295" type="title"/>
          </p:nvPr>
        </p:nvSpPr>
        <p:spPr>
          <a:xfrm>
            <a:off x="0" y="0"/>
            <a:ext cx="2647500" cy="7743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000"/>
              <a:t>Решение</a:t>
            </a:r>
            <a:endParaRPr sz="3000"/>
          </a:p>
        </p:txBody>
      </p:sp>
      <p:sp>
        <p:nvSpPr>
          <p:cNvPr id="441" name="Google Shape;441;g5bacf89a2fa920da_0"/>
          <p:cNvSpPr txBox="1"/>
          <p:nvPr/>
        </p:nvSpPr>
        <p:spPr>
          <a:xfrm>
            <a:off x="622500" y="774300"/>
            <a:ext cx="78990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FFFFFF"/>
                </a:solidFill>
              </a:rPr>
              <a:t>обработчики прерывают дальнейшие проверки, если текущая проверка не прошла. Ведь нет смысла тратить попусту ресурсы, если и так понятно, что с запросом что-то не так.</a:t>
            </a:r>
            <a:endParaRPr sz="2400">
              <a:solidFill>
                <a:srgbClr val="FFFFFF"/>
              </a:solidFill>
            </a:endParaRPr>
          </a:p>
        </p:txBody>
      </p:sp>
      <p:sp>
        <p:nvSpPr>
          <p:cNvPr id="442" name="Google Shape;442;g5bacf89a2fa920da_0"/>
          <p:cNvSpPr txBox="1"/>
          <p:nvPr/>
        </p:nvSpPr>
        <p:spPr>
          <a:xfrm>
            <a:off x="780300" y="5492368"/>
            <a:ext cx="7583400" cy="1021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800">
                <a:solidFill>
                  <a:srgbClr val="FFFFFF"/>
                </a:solidFill>
              </a:rPr>
              <a:t>подход, при котором обработчики прерывают цепь только когда они могут обработать запрос. В этом случае запрос движется по цепи, пока не найдётся обработчик, который может его обработать</a:t>
            </a:r>
            <a:endParaRPr sz="1800">
              <a:solidFill>
                <a:srgbClr val="FFFF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45"/>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ahoma"/>
              <a:buNone/>
            </a:pPr>
            <a:r>
              <a:rPr b="1" i="0" lang="en-US" sz="4400" u="none">
                <a:solidFill>
                  <a:schemeClr val="lt2"/>
                </a:solidFill>
                <a:latin typeface="Tahoma"/>
                <a:ea typeface="Tahoma"/>
                <a:cs typeface="Tahoma"/>
                <a:sym typeface="Tahoma"/>
              </a:rPr>
              <a:t>Преимущества и недостатки</a:t>
            </a:r>
            <a:br>
              <a:rPr b="1" i="0" lang="en-US" sz="4400" u="none">
                <a:solidFill>
                  <a:schemeClr val="lt2"/>
                </a:solidFill>
                <a:latin typeface="Tahoma"/>
                <a:ea typeface="Tahoma"/>
                <a:cs typeface="Tahoma"/>
                <a:sym typeface="Tahoma"/>
              </a:rPr>
            </a:br>
            <a:endParaRPr/>
          </a:p>
        </p:txBody>
      </p:sp>
      <p:sp>
        <p:nvSpPr>
          <p:cNvPr id="909" name="Google Shape;909;p45"/>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SzPts val="2560"/>
              <a:buFont typeface="Arial"/>
              <a:buNone/>
            </a:pPr>
            <a:r>
              <a:rPr b="0" i="0" lang="en-US" sz="3200" u="none">
                <a:solidFill>
                  <a:schemeClr val="lt1"/>
                </a:solidFill>
                <a:latin typeface="Tahoma"/>
                <a:ea typeface="Tahoma"/>
                <a:cs typeface="Tahoma"/>
                <a:sym typeface="Tahoma"/>
              </a:rPr>
              <a:t>+ Избавляет от множества больших условных операторов машины состояний.</a:t>
            </a:r>
            <a:endParaRPr/>
          </a:p>
          <a:p>
            <a:pPr indent="0" lvl="0" marL="0" marR="0" rtl="0" algn="l">
              <a:lnSpc>
                <a:spcPct val="100000"/>
              </a:lnSpc>
              <a:spcBef>
                <a:spcPts val="640"/>
              </a:spcBef>
              <a:spcAft>
                <a:spcPts val="0"/>
              </a:spcAft>
              <a:buClr>
                <a:schemeClr val="hlink"/>
              </a:buClr>
              <a:buSzPts val="2560"/>
              <a:buFont typeface="Arial"/>
              <a:buNone/>
            </a:pPr>
            <a:r>
              <a:rPr b="0" i="0" lang="en-US" sz="3200" u="none">
                <a:solidFill>
                  <a:schemeClr val="lt1"/>
                </a:solidFill>
                <a:latin typeface="Tahoma"/>
                <a:ea typeface="Tahoma"/>
                <a:cs typeface="Tahoma"/>
                <a:sym typeface="Tahoma"/>
              </a:rPr>
              <a:t>+  Концентрирует в одном месте код, связанный с определённым состоянием.</a:t>
            </a:r>
            <a:endParaRPr/>
          </a:p>
          <a:p>
            <a:pPr indent="0" lvl="0" marL="0" marR="0" rtl="0" algn="l">
              <a:lnSpc>
                <a:spcPct val="100000"/>
              </a:lnSpc>
              <a:spcBef>
                <a:spcPts val="640"/>
              </a:spcBef>
              <a:spcAft>
                <a:spcPts val="0"/>
              </a:spcAft>
              <a:buClr>
                <a:schemeClr val="hlink"/>
              </a:buClr>
              <a:buSzPts val="2560"/>
              <a:buFont typeface="Arial"/>
              <a:buNone/>
            </a:pPr>
            <a:r>
              <a:rPr b="0" i="0" lang="en-US" sz="3200" u="none">
                <a:solidFill>
                  <a:schemeClr val="lt1"/>
                </a:solidFill>
                <a:latin typeface="Tahoma"/>
                <a:ea typeface="Tahoma"/>
                <a:cs typeface="Tahoma"/>
                <a:sym typeface="Tahoma"/>
              </a:rPr>
              <a:t> + Упрощает код контекста.</a:t>
            </a:r>
            <a:endParaRPr/>
          </a:p>
          <a:p>
            <a:pPr indent="0" lvl="0" marL="0" marR="0" rtl="0" algn="l">
              <a:lnSpc>
                <a:spcPct val="100000"/>
              </a:lnSpc>
              <a:spcBef>
                <a:spcPts val="640"/>
              </a:spcBef>
              <a:spcAft>
                <a:spcPts val="0"/>
              </a:spcAft>
              <a:buClr>
                <a:schemeClr val="hlink"/>
              </a:buClr>
              <a:buSzPts val="2560"/>
              <a:buFont typeface="Arial"/>
              <a:buNone/>
            </a:pPr>
            <a:r>
              <a:rPr b="0" i="0" lang="en-US" sz="3200" u="none">
                <a:solidFill>
                  <a:schemeClr val="lt1"/>
                </a:solidFill>
                <a:latin typeface="Tahoma"/>
                <a:ea typeface="Tahoma"/>
                <a:cs typeface="Tahoma"/>
                <a:sym typeface="Tahoma"/>
              </a:rPr>
              <a:t> </a:t>
            </a:r>
            <a:endParaRPr/>
          </a:p>
          <a:p>
            <a:pPr indent="0" lvl="0" marL="0" marR="0" rtl="0" algn="l">
              <a:lnSpc>
                <a:spcPct val="100000"/>
              </a:lnSpc>
              <a:spcBef>
                <a:spcPts val="640"/>
              </a:spcBef>
              <a:spcAft>
                <a:spcPts val="0"/>
              </a:spcAft>
              <a:buClr>
                <a:schemeClr val="hlink"/>
              </a:buClr>
              <a:buSzPts val="2560"/>
              <a:buFont typeface="Arial"/>
              <a:buNone/>
            </a:pPr>
            <a:r>
              <a:rPr b="0" i="0" lang="en-US" sz="3200" u="none">
                <a:solidFill>
                  <a:schemeClr val="lt1"/>
                </a:solidFill>
                <a:latin typeface="Tahoma"/>
                <a:ea typeface="Tahoma"/>
                <a:cs typeface="Tahoma"/>
                <a:sym typeface="Tahoma"/>
              </a:rPr>
              <a:t>-  Может неоправданно усложнить код, если состояний мало и они редко меняются.</a:t>
            </a:r>
            <a:endParaRPr/>
          </a:p>
          <a:p>
            <a:pPr indent="-180340" lvl="0" marL="342900" marR="0" rtl="0" algn="l">
              <a:spcBef>
                <a:spcPts val="640"/>
              </a:spcBef>
              <a:spcAft>
                <a:spcPts val="0"/>
              </a:spcAft>
              <a:buClr>
                <a:schemeClr val="hlink"/>
              </a:buClr>
              <a:buSzPts val="2560"/>
              <a:buFont typeface="Arial"/>
              <a:buNone/>
            </a:pPr>
            <a:r>
              <a:t/>
            </a:r>
            <a:endParaRPr b="0" i="0" sz="3200" u="none">
              <a:solidFill>
                <a:schemeClr val="lt1"/>
              </a:solidFill>
              <a:latin typeface="Tahoma"/>
              <a:ea typeface="Tahoma"/>
              <a:cs typeface="Tahoma"/>
              <a:sym typeface="Tahom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46"/>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4400"/>
              <a:buFont typeface="Tahoma"/>
              <a:buNone/>
            </a:pPr>
            <a:r>
              <a:rPr b="0" i="0" lang="en-US" sz="4400" u="none">
                <a:solidFill>
                  <a:schemeClr val="lt2"/>
                </a:solidFill>
                <a:latin typeface="Tahoma"/>
                <a:ea typeface="Tahoma"/>
                <a:cs typeface="Tahoma"/>
                <a:sym typeface="Tahoma"/>
              </a:rPr>
              <a:t>Наблюдатель (Observer)</a:t>
            </a:r>
            <a:endParaRPr/>
          </a:p>
        </p:txBody>
      </p:sp>
      <p:sp>
        <p:nvSpPr>
          <p:cNvPr id="915" name="Google Shape;915;p46"/>
          <p:cNvSpPr txBox="1"/>
          <p:nvPr>
            <p:ph idx="1" type="body"/>
          </p:nvPr>
        </p:nvSpPr>
        <p:spPr>
          <a:xfrm>
            <a:off x="301645" y="1546225"/>
            <a:ext cx="8540700" cy="4499100"/>
          </a:xfrm>
          <a:prstGeom prst="rect">
            <a:avLst/>
          </a:prstGeom>
          <a:noFill/>
          <a:ln>
            <a:noFill/>
          </a:ln>
        </p:spPr>
        <p:txBody>
          <a:bodyPr anchorCtr="0" anchor="t" bIns="45700" lIns="91425" spcFirstLastPara="1" rIns="91425" wrap="square" tIns="45700">
            <a:noAutofit/>
          </a:bodyPr>
          <a:lstStyle/>
          <a:p>
            <a:pPr indent="-370840" lvl="0" marL="342900" marR="0" rtl="0" algn="l">
              <a:lnSpc>
                <a:spcPct val="100000"/>
              </a:lnSpc>
              <a:spcBef>
                <a:spcPts val="0"/>
              </a:spcBef>
              <a:spcAft>
                <a:spcPts val="0"/>
              </a:spcAft>
              <a:buClr>
                <a:schemeClr val="hlink"/>
              </a:buClr>
              <a:buSzPts val="3000"/>
              <a:buFont typeface="Arial"/>
              <a:buChar char="►"/>
            </a:pPr>
            <a:r>
              <a:rPr b="0" i="0" lang="en-US" sz="3000" u="none">
                <a:solidFill>
                  <a:schemeClr val="lt1"/>
                </a:solidFill>
                <a:latin typeface="Tahoma"/>
                <a:ea typeface="Tahoma"/>
                <a:cs typeface="Tahoma"/>
                <a:sym typeface="Tahoma"/>
              </a:rPr>
              <a:t>Паттерн определяет отношение между объектами таким образом, что при изменении состояния одного объекта все зависящие от него объекты оповещаются об этом.</a:t>
            </a:r>
            <a:endParaRPr sz="3000"/>
          </a:p>
          <a:p>
            <a:pPr indent="-180340" lvl="0" marL="342900" marR="0" rtl="0" algn="l">
              <a:lnSpc>
                <a:spcPct val="100000"/>
              </a:lnSpc>
              <a:spcBef>
                <a:spcPts val="640"/>
              </a:spcBef>
              <a:spcAft>
                <a:spcPts val="0"/>
              </a:spcAft>
              <a:buClr>
                <a:schemeClr val="hlink"/>
              </a:buClr>
              <a:buSzPts val="2560"/>
              <a:buFont typeface="Arial"/>
              <a:buNone/>
            </a:pPr>
            <a:r>
              <a:t/>
            </a:r>
            <a:endParaRPr b="0" i="0" sz="3000" u="none">
              <a:solidFill>
                <a:schemeClr val="lt1"/>
              </a:solidFill>
              <a:latin typeface="Tahoma"/>
              <a:ea typeface="Tahoma"/>
              <a:cs typeface="Tahoma"/>
              <a:sym typeface="Tahoma"/>
            </a:endParaRPr>
          </a:p>
          <a:p>
            <a:pPr indent="-342900" lvl="0" marL="342900" marR="0" rtl="0" algn="l">
              <a:lnSpc>
                <a:spcPct val="100000"/>
              </a:lnSpc>
              <a:spcBef>
                <a:spcPts val="640"/>
              </a:spcBef>
              <a:spcAft>
                <a:spcPts val="0"/>
              </a:spcAft>
              <a:buClr>
                <a:schemeClr val="hlink"/>
              </a:buClr>
              <a:buSzPts val="2560"/>
              <a:buFont typeface="Arial"/>
              <a:buNone/>
            </a:pPr>
            <a:r>
              <a:rPr b="0" i="0" lang="en-US" sz="3000" u="none">
                <a:solidFill>
                  <a:schemeClr val="lt1"/>
                </a:solidFill>
                <a:latin typeface="Tahoma"/>
                <a:ea typeface="Tahoma"/>
                <a:cs typeface="Tahoma"/>
                <a:sym typeface="Tahoma"/>
              </a:rPr>
              <a:t>User case:</a:t>
            </a:r>
            <a:endParaRPr sz="3000"/>
          </a:p>
          <a:p>
            <a:pPr indent="-342900" lvl="0" marL="342900" marR="0" rtl="0" algn="l">
              <a:lnSpc>
                <a:spcPct val="100000"/>
              </a:lnSpc>
              <a:spcBef>
                <a:spcPts val="640"/>
              </a:spcBef>
              <a:spcAft>
                <a:spcPts val="0"/>
              </a:spcAft>
              <a:buClr>
                <a:schemeClr val="hlink"/>
              </a:buClr>
              <a:buSzPts val="2560"/>
              <a:buFont typeface="Arial"/>
              <a:buNone/>
            </a:pPr>
            <a:r>
              <a:rPr b="0" i="0" lang="en-US" sz="3000" u="none">
                <a:solidFill>
                  <a:schemeClr val="lt1"/>
                </a:solidFill>
                <a:latin typeface="Tahoma"/>
                <a:ea typeface="Tahoma"/>
                <a:cs typeface="Tahoma"/>
                <a:sym typeface="Tahoma"/>
              </a:rPr>
              <a:t>Основное назначение паттерна Наблюдатель – реализация системы работы с </a:t>
            </a:r>
            <a:r>
              <a:rPr b="0" i="1" lang="en-US" sz="3000" u="none">
                <a:solidFill>
                  <a:schemeClr val="lt1"/>
                </a:solidFill>
                <a:latin typeface="Tahoma"/>
                <a:ea typeface="Tahoma"/>
                <a:cs typeface="Tahoma"/>
                <a:sym typeface="Tahoma"/>
              </a:rPr>
              <a:t>событиями</a:t>
            </a:r>
            <a:r>
              <a:rPr b="0" i="0" lang="en-US" sz="3000" u="none">
                <a:solidFill>
                  <a:schemeClr val="lt1"/>
                </a:solidFill>
                <a:latin typeface="Tahoma"/>
                <a:ea typeface="Tahoma"/>
                <a:cs typeface="Tahoma"/>
                <a:sym typeface="Tahoma"/>
              </a:rPr>
              <a:t>.</a:t>
            </a:r>
            <a:endParaRPr sz="3000"/>
          </a:p>
          <a:p>
            <a:pPr indent="-342900" lvl="0" marL="342900" marR="0" rtl="0" algn="l">
              <a:lnSpc>
                <a:spcPct val="100000"/>
              </a:lnSpc>
              <a:spcBef>
                <a:spcPts val="640"/>
              </a:spcBef>
              <a:spcAft>
                <a:spcPts val="0"/>
              </a:spcAft>
              <a:buClr>
                <a:schemeClr val="hlink"/>
              </a:buClr>
              <a:buSzPts val="2560"/>
              <a:buFont typeface="Arial"/>
              <a:buNone/>
            </a:pPr>
            <a:r>
              <a:t/>
            </a:r>
            <a:endParaRPr b="0" i="0" sz="3000" u="none">
              <a:solidFill>
                <a:schemeClr val="lt1"/>
              </a:solidFill>
              <a:latin typeface="Tahoma"/>
              <a:ea typeface="Tahoma"/>
              <a:cs typeface="Tahoma"/>
              <a:sym typeface="Tahoma"/>
            </a:endParaRPr>
          </a:p>
          <a:p>
            <a:pPr indent="-180340" lvl="0" marL="342900" marR="0" rtl="0" algn="l">
              <a:spcBef>
                <a:spcPts val="640"/>
              </a:spcBef>
              <a:spcAft>
                <a:spcPts val="0"/>
              </a:spcAft>
              <a:buClr>
                <a:schemeClr val="hlink"/>
              </a:buClr>
              <a:buSzPts val="2560"/>
              <a:buFont typeface="Arial"/>
              <a:buNone/>
            </a:pPr>
            <a:r>
              <a:t/>
            </a:r>
            <a:endParaRPr b="0" i="0" sz="3000" u="none">
              <a:solidFill>
                <a:schemeClr val="lt1"/>
              </a:solidFill>
              <a:latin typeface="Tahoma"/>
              <a:ea typeface="Tahoma"/>
              <a:cs typeface="Tahoma"/>
              <a:sym typeface="Tahoma"/>
            </a:endParaRPr>
          </a:p>
        </p:txBody>
      </p:sp>
      <p:pic>
        <p:nvPicPr>
          <p:cNvPr id="916" name="Google Shape;916;p46"/>
          <p:cNvPicPr preferRelativeResize="0"/>
          <p:nvPr/>
        </p:nvPicPr>
        <p:blipFill rotWithShape="1">
          <a:blip r:embed="rId3">
            <a:alphaModFix/>
          </a:blip>
          <a:srcRect b="0" l="0" r="0" t="0"/>
          <a:stretch/>
        </p:blipFill>
        <p:spPr>
          <a:xfrm>
            <a:off x="7164387" y="115887"/>
            <a:ext cx="1820862" cy="1430337"/>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47"/>
          <p:cNvSpPr txBox="1"/>
          <p:nvPr>
            <p:ph type="title"/>
          </p:nvPr>
        </p:nvSpPr>
        <p:spPr>
          <a:xfrm>
            <a:off x="301625" y="228600"/>
            <a:ext cx="2207700" cy="73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000"/>
              <a:t>Проблема</a:t>
            </a:r>
            <a:endParaRPr sz="3000">
              <a:solidFill>
                <a:schemeClr val="lt2"/>
              </a:solidFill>
              <a:latin typeface="Tahoma"/>
              <a:ea typeface="Tahoma"/>
              <a:cs typeface="Tahoma"/>
              <a:sym typeface="Tahoma"/>
            </a:endParaRPr>
          </a:p>
        </p:txBody>
      </p:sp>
      <p:sp>
        <p:nvSpPr>
          <p:cNvPr id="923" name="Google Shape;923;p47"/>
          <p:cNvSpPr txBox="1"/>
          <p:nvPr>
            <p:ph idx="1" type="body"/>
          </p:nvPr>
        </p:nvSpPr>
        <p:spPr>
          <a:xfrm>
            <a:off x="301625" y="1209000"/>
            <a:ext cx="8540700" cy="868800"/>
          </a:xfrm>
          <a:prstGeom prst="rect">
            <a:avLst/>
          </a:prstGeom>
          <a:noFill/>
          <a:ln>
            <a:noFill/>
          </a:ln>
        </p:spPr>
        <p:txBody>
          <a:bodyPr anchorCtr="0" anchor="t" bIns="45700" lIns="91425" spcFirstLastPara="1" rIns="91425" wrap="square" tIns="45700">
            <a:noAutofit/>
          </a:bodyPr>
          <a:lstStyle/>
          <a:p>
            <a:pPr indent="-180340" lvl="0" marL="342900" marR="0" rtl="0" algn="just">
              <a:spcBef>
                <a:spcPts val="0"/>
              </a:spcBef>
              <a:spcAft>
                <a:spcPts val="0"/>
              </a:spcAft>
              <a:buClr>
                <a:schemeClr val="hlink"/>
              </a:buClr>
              <a:buSzPts val="2560"/>
              <a:buFont typeface="Arial"/>
              <a:buNone/>
            </a:pPr>
            <a:r>
              <a:rPr lang="en-US" sz="1800"/>
              <a:t>Покупатель может каждый день ходить в магазин, чтобы проверить наличие товара. Но при этом он будет злиться, без толку тратя своё драгоценное время.</a:t>
            </a:r>
            <a:endParaRPr sz="1800">
              <a:solidFill>
                <a:schemeClr val="lt1"/>
              </a:solidFill>
              <a:latin typeface="Tahoma"/>
              <a:ea typeface="Tahoma"/>
              <a:cs typeface="Tahoma"/>
              <a:sym typeface="Tahoma"/>
            </a:endParaRPr>
          </a:p>
        </p:txBody>
      </p:sp>
      <p:sp>
        <p:nvSpPr>
          <p:cNvPr id="924" name="Google Shape;924;p47"/>
          <p:cNvSpPr txBox="1"/>
          <p:nvPr/>
        </p:nvSpPr>
        <p:spPr>
          <a:xfrm>
            <a:off x="3294775" y="187500"/>
            <a:ext cx="5547600" cy="1021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800">
                <a:solidFill>
                  <a:srgbClr val="FFFFFF"/>
                </a:solidFill>
              </a:rPr>
              <a:t>вы имеете два объекта: Покупатель и Магазин. В магазин вот-вот должны завезти новый товар, который интересен покупателю.</a:t>
            </a:r>
            <a:endParaRPr sz="1800">
              <a:solidFill>
                <a:srgbClr val="FFFFFF"/>
              </a:solidFill>
            </a:endParaRPr>
          </a:p>
        </p:txBody>
      </p:sp>
      <p:pic>
        <p:nvPicPr>
          <p:cNvPr id="925" name="Google Shape;925;p47"/>
          <p:cNvPicPr preferRelativeResize="0"/>
          <p:nvPr/>
        </p:nvPicPr>
        <p:blipFill>
          <a:blip r:embed="rId3">
            <a:alphaModFix/>
          </a:blip>
          <a:stretch>
            <a:fillRect/>
          </a:stretch>
        </p:blipFill>
        <p:spPr>
          <a:xfrm>
            <a:off x="2851623" y="2077811"/>
            <a:ext cx="5990700" cy="3286275"/>
          </a:xfrm>
          <a:prstGeom prst="rect">
            <a:avLst/>
          </a:prstGeom>
          <a:noFill/>
          <a:ln>
            <a:noFill/>
          </a:ln>
        </p:spPr>
      </p:pic>
      <p:sp>
        <p:nvSpPr>
          <p:cNvPr id="926" name="Google Shape;926;p47"/>
          <p:cNvSpPr txBox="1"/>
          <p:nvPr/>
        </p:nvSpPr>
        <p:spPr>
          <a:xfrm>
            <a:off x="-5" y="2980155"/>
            <a:ext cx="30000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FF"/>
                </a:solidFill>
              </a:rPr>
              <a:t>С другой стороны, магазин может разослать спам каждому своему покупателю. Многих это расстроит, так как товар специфический, и не всем он нужен.</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927" name="Google Shape;927;p47"/>
          <p:cNvSpPr txBox="1"/>
          <p:nvPr/>
        </p:nvSpPr>
        <p:spPr>
          <a:xfrm>
            <a:off x="816404" y="5760200"/>
            <a:ext cx="7218600" cy="102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FFFF"/>
                </a:solidFill>
              </a:rPr>
              <a:t>Получается конфликт: либо покупатель тратит время на периодические проверки, либо магазин тратит ресурсы на бесполезные оповещения.</a:t>
            </a:r>
            <a:endParaRPr sz="1800">
              <a:solidFill>
                <a:srgbClr val="FFFF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pic>
        <p:nvPicPr>
          <p:cNvPr id="933" name="Google Shape;933;g5a782da6ea8cf2ea_41"/>
          <p:cNvPicPr preferRelativeResize="0"/>
          <p:nvPr/>
        </p:nvPicPr>
        <p:blipFill rotWithShape="1">
          <a:blip r:embed="rId3">
            <a:alphaModFix/>
          </a:blip>
          <a:srcRect b="0" l="0" r="0" t="0"/>
          <a:stretch/>
        </p:blipFill>
        <p:spPr>
          <a:xfrm>
            <a:off x="244500" y="3250879"/>
            <a:ext cx="4025100" cy="1841069"/>
          </a:xfrm>
          <a:prstGeom prst="rect">
            <a:avLst/>
          </a:prstGeom>
          <a:noFill/>
          <a:ln>
            <a:noFill/>
          </a:ln>
        </p:spPr>
      </p:pic>
      <p:sp>
        <p:nvSpPr>
          <p:cNvPr id="934" name="Google Shape;934;g5a782da6ea8cf2ea_41"/>
          <p:cNvSpPr txBox="1"/>
          <p:nvPr/>
        </p:nvSpPr>
        <p:spPr>
          <a:xfrm>
            <a:off x="244500" y="0"/>
            <a:ext cx="2755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Решение</a:t>
            </a:r>
            <a:endParaRPr sz="3000">
              <a:solidFill>
                <a:schemeClr val="lt2"/>
              </a:solidFill>
            </a:endParaRPr>
          </a:p>
        </p:txBody>
      </p:sp>
      <p:sp>
        <p:nvSpPr>
          <p:cNvPr id="935" name="Google Shape;935;g5a782da6ea8cf2ea_41"/>
          <p:cNvSpPr txBox="1"/>
          <p:nvPr/>
        </p:nvSpPr>
        <p:spPr>
          <a:xfrm>
            <a:off x="2165950" y="109500"/>
            <a:ext cx="6978000" cy="1300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800">
                <a:solidFill>
                  <a:srgbClr val="FFFFFF"/>
                </a:solidFill>
              </a:rPr>
              <a:t>называть </a:t>
            </a:r>
            <a:r>
              <a:rPr lang="en-US" sz="1800">
                <a:solidFill>
                  <a:schemeClr val="lt2"/>
                </a:solidFill>
              </a:rPr>
              <a:t>Издателями</a:t>
            </a:r>
            <a:r>
              <a:rPr lang="en-US" sz="1800">
                <a:solidFill>
                  <a:srgbClr val="FFFFFF"/>
                </a:solidFill>
              </a:rPr>
              <a:t> те объекты, которые содержат важное или интересное для других состояние. Остальные объекты, которые хотят отслеживать изменения этого состояния, назовём </a:t>
            </a:r>
            <a:r>
              <a:rPr lang="en-US" sz="1800">
                <a:solidFill>
                  <a:schemeClr val="lt2"/>
                </a:solidFill>
              </a:rPr>
              <a:t>Подписчиками</a:t>
            </a:r>
            <a:r>
              <a:rPr lang="en-US" sz="1800">
                <a:solidFill>
                  <a:srgbClr val="FFFFFF"/>
                </a:solidFill>
              </a:rPr>
              <a:t>.</a:t>
            </a:r>
            <a:endParaRPr sz="1800">
              <a:solidFill>
                <a:srgbClr val="FFFFFF"/>
              </a:solidFill>
            </a:endParaRPr>
          </a:p>
        </p:txBody>
      </p:sp>
      <p:sp>
        <p:nvSpPr>
          <p:cNvPr id="936" name="Google Shape;936;g5a782da6ea8cf2ea_41"/>
          <p:cNvSpPr txBox="1"/>
          <p:nvPr/>
        </p:nvSpPr>
        <p:spPr>
          <a:xfrm>
            <a:off x="468575" y="1426850"/>
            <a:ext cx="8497200" cy="1300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800">
                <a:highlight>
                  <a:srgbClr val="FFFFFF"/>
                </a:highlight>
              </a:rPr>
              <a:t>Паттерн Наблюдатель предлагает хранить внутри объекта издателя список ссылок на объекты подписчиков, причём издатель не должен вести список подписки самостоятельно. Он предоставит методы, с помощью которых подписчики могли бы добавлять или убирать себя из списка.</a:t>
            </a:r>
            <a:endParaRPr sz="1800">
              <a:highlight>
                <a:srgbClr val="FFFFFF"/>
              </a:highlight>
            </a:endParaRPr>
          </a:p>
        </p:txBody>
      </p:sp>
      <p:sp>
        <p:nvSpPr>
          <p:cNvPr id="937" name="Google Shape;937;g5a782da6ea8cf2ea_41"/>
          <p:cNvSpPr txBox="1"/>
          <p:nvPr/>
        </p:nvSpPr>
        <p:spPr>
          <a:xfrm>
            <a:off x="546912" y="6003505"/>
            <a:ext cx="8336400" cy="608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highlight>
                  <a:srgbClr val="FFFFFF"/>
                </a:highlight>
              </a:rPr>
              <a:t>Когда в издателе будет происходить важное событие, он будет проходиться по списку подписчиков и оповещать их об этом, вызывая определённый метод объектов-подписчиков.</a:t>
            </a:r>
            <a:endParaRPr>
              <a:highlight>
                <a:srgbClr val="FFFFFF"/>
              </a:highlight>
            </a:endParaRPr>
          </a:p>
        </p:txBody>
      </p:sp>
      <p:pic>
        <p:nvPicPr>
          <p:cNvPr id="938" name="Google Shape;938;g5a782da6ea8cf2ea_41"/>
          <p:cNvPicPr preferRelativeResize="0"/>
          <p:nvPr/>
        </p:nvPicPr>
        <p:blipFill>
          <a:blip r:embed="rId4">
            <a:alphaModFix/>
          </a:blip>
          <a:stretch>
            <a:fillRect/>
          </a:stretch>
        </p:blipFill>
        <p:spPr>
          <a:xfrm>
            <a:off x="4835704" y="2803550"/>
            <a:ext cx="3557066" cy="312375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g4fdefbe465477e19_3"/>
          <p:cNvSpPr txBox="1"/>
          <p:nvPr>
            <p:ph type="title"/>
          </p:nvPr>
        </p:nvSpPr>
        <p:spPr>
          <a:xfrm>
            <a:off x="301625" y="228600"/>
            <a:ext cx="3571200" cy="599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000"/>
              <a:t>Аналогия из жизни</a:t>
            </a:r>
            <a:endParaRPr sz="3000"/>
          </a:p>
        </p:txBody>
      </p:sp>
      <p:sp>
        <p:nvSpPr>
          <p:cNvPr id="945" name="Google Shape;945;g4fdefbe465477e19_3"/>
          <p:cNvSpPr txBox="1"/>
          <p:nvPr>
            <p:ph idx="1" type="body"/>
          </p:nvPr>
        </p:nvSpPr>
        <p:spPr>
          <a:xfrm>
            <a:off x="301650" y="932075"/>
            <a:ext cx="8540700" cy="1707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1800"/>
              <a:t>После того как вы оформили подписку на газету или журнал, вам больше не нужно ездить в супермаркет и проверять, не вышел ли очередной номер. Вместо этого издательство будет присылать новые номера по почте прямо к вам домой сразу после их выхода.</a:t>
            </a:r>
            <a:endParaRPr sz="1800"/>
          </a:p>
        </p:txBody>
      </p:sp>
      <p:pic>
        <p:nvPicPr>
          <p:cNvPr id="946" name="Google Shape;946;g4fdefbe465477e19_3"/>
          <p:cNvPicPr preferRelativeResize="0"/>
          <p:nvPr/>
        </p:nvPicPr>
        <p:blipFill>
          <a:blip r:embed="rId3">
            <a:alphaModFix/>
          </a:blip>
          <a:stretch>
            <a:fillRect/>
          </a:stretch>
        </p:blipFill>
        <p:spPr>
          <a:xfrm>
            <a:off x="1379771" y="2330794"/>
            <a:ext cx="5841231" cy="3276600"/>
          </a:xfrm>
          <a:prstGeom prst="rect">
            <a:avLst/>
          </a:prstGeom>
          <a:noFill/>
          <a:ln>
            <a:noFill/>
          </a:ln>
        </p:spPr>
      </p:pic>
      <p:sp>
        <p:nvSpPr>
          <p:cNvPr id="947" name="Google Shape;947;g4fdefbe465477e19_3"/>
          <p:cNvSpPr txBox="1"/>
          <p:nvPr/>
        </p:nvSpPr>
        <p:spPr>
          <a:xfrm>
            <a:off x="975200" y="5762264"/>
            <a:ext cx="7612500" cy="102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FFFF"/>
                </a:solidFill>
              </a:rPr>
              <a:t>Издательство ведёт список подписчиков и знает, кому какой журнал высылать. Вы можете в любой момент отказаться от подписки, и журнал перестанет вам приходить.</a:t>
            </a:r>
            <a:endParaRPr sz="1800">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1" name="Shape 951"/>
        <p:cNvGrpSpPr/>
        <p:nvPr/>
      </p:nvGrpSpPr>
      <p:grpSpPr>
        <a:xfrm>
          <a:off x="0" y="0"/>
          <a:ext cx="0" cy="0"/>
          <a:chOff x="0" y="0"/>
          <a:chExt cx="0" cy="0"/>
        </a:xfrm>
      </p:grpSpPr>
      <p:sp>
        <p:nvSpPr>
          <p:cNvPr id="952" name="Google Shape;952;p49"/>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953" name="Google Shape;953;p49"/>
          <p:cNvSpPr txBox="1"/>
          <p:nvPr>
            <p:ph idx="1" type="body"/>
          </p:nvPr>
        </p:nvSpPr>
        <p:spPr>
          <a:xfrm>
            <a:off x="269875" y="2565400"/>
            <a:ext cx="8540750" cy="4498975"/>
          </a:xfrm>
          <a:prstGeom prst="rect">
            <a:avLst/>
          </a:prstGeom>
          <a:noFill/>
          <a:ln>
            <a:noFill/>
          </a:ln>
        </p:spPr>
        <p:txBody>
          <a:bodyPr anchorCtr="0" anchor="t" bIns="45700" lIns="91425" spcFirstLastPara="1" rIns="91425" wrap="square" tIns="45700">
            <a:noAutofit/>
          </a:bodyPr>
          <a:lstStyle/>
          <a:p>
            <a:pPr indent="-241300" lvl="0" marL="342900" marR="0" rtl="0" algn="l">
              <a:lnSpc>
                <a:spcPct val="100000"/>
              </a:lnSpc>
              <a:spcBef>
                <a:spcPts val="0"/>
              </a:spcBef>
              <a:spcAft>
                <a:spcPts val="0"/>
              </a:spcAft>
              <a:buClr>
                <a:schemeClr val="hlink"/>
              </a:buClr>
              <a:buSzPts val="1600"/>
              <a:buFont typeface="Arial"/>
              <a:buNone/>
            </a:pPr>
            <a:r>
              <a:t/>
            </a:r>
            <a:endParaRPr b="0" i="0" sz="2000" u="none">
              <a:solidFill>
                <a:schemeClr val="lt1"/>
              </a:solidFill>
              <a:latin typeface="Tahoma"/>
              <a:ea typeface="Tahoma"/>
              <a:cs typeface="Tahoma"/>
              <a:sym typeface="Tahoma"/>
            </a:endParaRPr>
          </a:p>
          <a:p>
            <a:pPr indent="-241300" lvl="0" marL="342900" marR="0" rtl="0" algn="l">
              <a:lnSpc>
                <a:spcPct val="100000"/>
              </a:lnSpc>
              <a:spcBef>
                <a:spcPts val="400"/>
              </a:spcBef>
              <a:spcAft>
                <a:spcPts val="0"/>
              </a:spcAft>
              <a:buClr>
                <a:schemeClr val="hlink"/>
              </a:buClr>
              <a:buSzPts val="1600"/>
              <a:buFont typeface="Arial"/>
              <a:buNone/>
            </a:pPr>
            <a:r>
              <a:t/>
            </a:r>
            <a:endParaRPr b="0" i="0" sz="2000" u="none">
              <a:solidFill>
                <a:schemeClr val="lt1"/>
              </a:solidFill>
              <a:latin typeface="Tahoma"/>
              <a:ea typeface="Tahoma"/>
              <a:cs typeface="Tahoma"/>
              <a:sym typeface="Tahoma"/>
            </a:endParaRPr>
          </a:p>
          <a:p>
            <a:pPr indent="-241300" lvl="0" marL="342900" marR="0" rtl="0" algn="l">
              <a:lnSpc>
                <a:spcPct val="100000"/>
              </a:lnSpc>
              <a:spcBef>
                <a:spcPts val="400"/>
              </a:spcBef>
              <a:spcAft>
                <a:spcPts val="0"/>
              </a:spcAft>
              <a:buClr>
                <a:schemeClr val="hlink"/>
              </a:buClr>
              <a:buSzPts val="1600"/>
              <a:buFont typeface="Arial"/>
              <a:buNone/>
            </a:pPr>
            <a:r>
              <a:t/>
            </a:r>
            <a:endParaRPr b="0" i="0" sz="2000" u="none">
              <a:solidFill>
                <a:schemeClr val="lt1"/>
              </a:solidFill>
              <a:latin typeface="Tahoma"/>
              <a:ea typeface="Tahoma"/>
              <a:cs typeface="Tahoma"/>
              <a:sym typeface="Tahoma"/>
            </a:endParaRPr>
          </a:p>
          <a:p>
            <a:pPr indent="-241300" lvl="0" marL="342900" marR="0" rtl="0" algn="l">
              <a:lnSpc>
                <a:spcPct val="100000"/>
              </a:lnSpc>
              <a:spcBef>
                <a:spcPts val="400"/>
              </a:spcBef>
              <a:spcAft>
                <a:spcPts val="0"/>
              </a:spcAft>
              <a:buClr>
                <a:schemeClr val="hlink"/>
              </a:buClr>
              <a:buSzPts val="1600"/>
              <a:buFont typeface="Arial"/>
              <a:buNone/>
            </a:pPr>
            <a:r>
              <a:t/>
            </a:r>
            <a:endParaRPr b="0" i="0" sz="2000" u="none">
              <a:solidFill>
                <a:schemeClr val="lt1"/>
              </a:solidFill>
              <a:latin typeface="Tahoma"/>
              <a:ea typeface="Tahoma"/>
              <a:cs typeface="Tahoma"/>
              <a:sym typeface="Tahoma"/>
            </a:endParaRPr>
          </a:p>
          <a:p>
            <a:pPr indent="-342900" lvl="0" marL="342900" marR="0" rtl="0" algn="l">
              <a:lnSpc>
                <a:spcPct val="100000"/>
              </a:lnSpc>
              <a:spcBef>
                <a:spcPts val="400"/>
              </a:spcBef>
              <a:spcAft>
                <a:spcPts val="0"/>
              </a:spcAft>
              <a:buClr>
                <a:srgbClr val="1CADE4"/>
              </a:buClr>
              <a:buSzPts val="1600"/>
              <a:buFont typeface="Arial"/>
              <a:buChar char="►"/>
            </a:pPr>
            <a:r>
              <a:rPr b="0" i="0" lang="en-US" sz="2000" u="none">
                <a:solidFill>
                  <a:schemeClr val="lt1"/>
                </a:solidFill>
                <a:latin typeface="Tahoma"/>
                <a:ea typeface="Tahoma"/>
                <a:cs typeface="Tahoma"/>
                <a:sym typeface="Tahoma"/>
              </a:rPr>
              <a:t>Объект класса </a:t>
            </a:r>
            <a:r>
              <a:rPr b="0" i="0" lang="en-US" sz="1800" u="none">
                <a:solidFill>
                  <a:schemeClr val="lt1"/>
                </a:solidFill>
                <a:latin typeface="Consolas"/>
                <a:ea typeface="Consolas"/>
                <a:cs typeface="Consolas"/>
                <a:sym typeface="Consolas"/>
              </a:rPr>
              <a:t>Subject</a:t>
            </a:r>
            <a:r>
              <a:rPr b="0" i="0" lang="en-US" sz="2000" u="none">
                <a:solidFill>
                  <a:schemeClr val="lt1"/>
                </a:solidFill>
                <a:latin typeface="Tahoma"/>
                <a:ea typeface="Tahoma"/>
                <a:cs typeface="Tahoma"/>
                <a:sym typeface="Tahoma"/>
              </a:rPr>
              <a:t> (</a:t>
            </a:r>
            <a:r>
              <a:rPr b="0" i="1" lang="en-US" sz="2000" u="none">
                <a:solidFill>
                  <a:schemeClr val="lt1"/>
                </a:solidFill>
                <a:latin typeface="Tahoma"/>
                <a:ea typeface="Tahoma"/>
                <a:cs typeface="Tahoma"/>
                <a:sym typeface="Tahoma"/>
              </a:rPr>
              <a:t>наблюдаемый объект</a:t>
            </a:r>
            <a:r>
              <a:rPr b="0" i="0" lang="en-US" sz="2000" u="none">
                <a:solidFill>
                  <a:schemeClr val="lt1"/>
                </a:solidFill>
                <a:latin typeface="Tahoma"/>
                <a:ea typeface="Tahoma"/>
                <a:cs typeface="Tahoma"/>
                <a:sym typeface="Tahoma"/>
              </a:rPr>
              <a:t>) имеет состояние, изменение которого надо отслеживать. Для этого в </a:t>
            </a:r>
            <a:r>
              <a:rPr b="0" i="0" lang="en-US" sz="1800" u="none">
                <a:solidFill>
                  <a:schemeClr val="lt1"/>
                </a:solidFill>
                <a:latin typeface="Consolas"/>
                <a:ea typeface="Consolas"/>
                <a:cs typeface="Consolas"/>
                <a:sym typeface="Consolas"/>
              </a:rPr>
              <a:t>Subject</a:t>
            </a:r>
            <a:r>
              <a:rPr b="0" i="0" lang="en-US" sz="2000" u="none">
                <a:solidFill>
                  <a:schemeClr val="lt1"/>
                </a:solidFill>
                <a:latin typeface="Tahoma"/>
                <a:ea typeface="Tahoma"/>
                <a:cs typeface="Tahoma"/>
                <a:sym typeface="Tahoma"/>
              </a:rPr>
              <a:t> описывается коллекция </a:t>
            </a:r>
            <a:r>
              <a:rPr b="0" i="1" lang="en-US" sz="2000" u="none">
                <a:solidFill>
                  <a:schemeClr val="lt1"/>
                </a:solidFill>
                <a:latin typeface="Tahoma"/>
                <a:ea typeface="Tahoma"/>
                <a:cs typeface="Tahoma"/>
                <a:sym typeface="Tahoma"/>
              </a:rPr>
              <a:t>объектов-наблюдателей</a:t>
            </a:r>
            <a:r>
              <a:rPr b="0" i="0" lang="en-US" sz="2000" u="none">
                <a:solidFill>
                  <a:schemeClr val="lt1"/>
                </a:solidFill>
                <a:latin typeface="Tahoma"/>
                <a:ea typeface="Tahoma"/>
                <a:cs typeface="Tahoma"/>
                <a:sym typeface="Tahoma"/>
              </a:rPr>
              <a:t>.</a:t>
            </a:r>
            <a:endParaRPr/>
          </a:p>
          <a:p>
            <a:pPr indent="-342900" lvl="0" marL="342900" marR="0" rtl="0" algn="l">
              <a:lnSpc>
                <a:spcPct val="100000"/>
              </a:lnSpc>
              <a:spcBef>
                <a:spcPts val="400"/>
              </a:spcBef>
              <a:spcAft>
                <a:spcPts val="0"/>
              </a:spcAft>
              <a:buClr>
                <a:srgbClr val="1CADE4"/>
              </a:buClr>
              <a:buSzPts val="1600"/>
              <a:buFont typeface="Arial"/>
              <a:buChar char="►"/>
            </a:pPr>
            <a:r>
              <a:rPr b="0" i="0" lang="en-US" sz="2000" u="none">
                <a:solidFill>
                  <a:schemeClr val="lt1"/>
                </a:solidFill>
                <a:latin typeface="Tahoma"/>
                <a:ea typeface="Tahoma"/>
                <a:cs typeface="Tahoma"/>
                <a:sym typeface="Tahoma"/>
              </a:rPr>
              <a:t>Каждый наблюдатель реализует интерфейс </a:t>
            </a:r>
            <a:r>
              <a:rPr b="0" i="0" lang="en-US" sz="1800" u="none">
                <a:solidFill>
                  <a:schemeClr val="lt1"/>
                </a:solidFill>
                <a:latin typeface="Consolas"/>
                <a:ea typeface="Consolas"/>
                <a:cs typeface="Consolas"/>
                <a:sym typeface="Consolas"/>
              </a:rPr>
              <a:t>IObserver</a:t>
            </a:r>
            <a:r>
              <a:rPr b="0" i="0" lang="en-US" sz="2000" u="none">
                <a:solidFill>
                  <a:schemeClr val="lt1"/>
                </a:solidFill>
                <a:latin typeface="Tahoma"/>
                <a:ea typeface="Tahoma"/>
                <a:cs typeface="Tahoma"/>
                <a:sym typeface="Tahoma"/>
              </a:rPr>
              <a:t>. При изменении состояния наблюдаемого объекта вызывается метод </a:t>
            </a:r>
            <a:r>
              <a:rPr b="0" i="0" lang="en-US" sz="1800" u="none">
                <a:solidFill>
                  <a:schemeClr val="lt1"/>
                </a:solidFill>
                <a:latin typeface="Consolas"/>
                <a:ea typeface="Consolas"/>
                <a:cs typeface="Consolas"/>
                <a:sym typeface="Consolas"/>
              </a:rPr>
              <a:t>NotifyObservers()</a:t>
            </a:r>
            <a:r>
              <a:rPr b="0" i="0" lang="en-US" sz="2000" u="none">
                <a:solidFill>
                  <a:schemeClr val="lt1"/>
                </a:solidFill>
                <a:latin typeface="Tahoma"/>
                <a:ea typeface="Tahoma"/>
                <a:cs typeface="Tahoma"/>
                <a:sym typeface="Tahoma"/>
              </a:rPr>
              <a:t>. Этот метод проходит по коллекции наблюдателей и вызывает у каждого из них метод </a:t>
            </a:r>
            <a:r>
              <a:rPr b="0" i="0" lang="en-US" sz="1800" u="none">
                <a:solidFill>
                  <a:schemeClr val="lt1"/>
                </a:solidFill>
                <a:latin typeface="Consolas"/>
                <a:ea typeface="Consolas"/>
                <a:cs typeface="Consolas"/>
                <a:sym typeface="Consolas"/>
              </a:rPr>
              <a:t>HandleEvent()</a:t>
            </a:r>
            <a:r>
              <a:rPr b="0" i="0" lang="en-US" sz="2000" u="none">
                <a:solidFill>
                  <a:schemeClr val="lt1"/>
                </a:solidFill>
                <a:latin typeface="Tahoma"/>
                <a:ea typeface="Tahoma"/>
                <a:cs typeface="Tahoma"/>
                <a:sym typeface="Tahoma"/>
              </a:rPr>
              <a:t>.</a:t>
            </a:r>
            <a:endParaRPr/>
          </a:p>
          <a:p>
            <a:pPr indent="-241300" lvl="0" marL="342900" marR="0" rtl="0" algn="l">
              <a:spcBef>
                <a:spcPts val="400"/>
              </a:spcBef>
              <a:spcAft>
                <a:spcPts val="0"/>
              </a:spcAft>
              <a:buClr>
                <a:schemeClr val="hlink"/>
              </a:buClr>
              <a:buSzPts val="1600"/>
              <a:buFont typeface="Arial"/>
              <a:buNone/>
            </a:pPr>
            <a:r>
              <a:t/>
            </a:r>
            <a:endParaRPr b="0" i="0" sz="2000" u="none">
              <a:solidFill>
                <a:schemeClr val="lt1"/>
              </a:solidFill>
              <a:latin typeface="Tahoma"/>
              <a:ea typeface="Tahoma"/>
              <a:cs typeface="Tahoma"/>
              <a:sym typeface="Tahoma"/>
            </a:endParaRPr>
          </a:p>
        </p:txBody>
      </p:sp>
      <p:pic>
        <p:nvPicPr>
          <p:cNvPr id="954" name="Google Shape;954;p49"/>
          <p:cNvPicPr preferRelativeResize="0"/>
          <p:nvPr/>
        </p:nvPicPr>
        <p:blipFill rotWithShape="1">
          <a:blip r:embed="rId3">
            <a:alphaModFix/>
          </a:blip>
          <a:srcRect b="0" l="0" r="0" t="0"/>
          <a:stretch/>
        </p:blipFill>
        <p:spPr>
          <a:xfrm>
            <a:off x="269875" y="176212"/>
            <a:ext cx="8393112" cy="36734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g4fdefbe465477e19_12"/>
          <p:cNvSpPr txBox="1"/>
          <p:nvPr/>
        </p:nvSpPr>
        <p:spPr>
          <a:xfrm>
            <a:off x="312050" y="0"/>
            <a:ext cx="2688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Структура</a:t>
            </a:r>
            <a:endParaRPr sz="3000">
              <a:solidFill>
                <a:schemeClr val="lt2"/>
              </a:solidFill>
            </a:endParaRPr>
          </a:p>
        </p:txBody>
      </p:sp>
      <p:pic>
        <p:nvPicPr>
          <p:cNvPr id="961" name="Google Shape;961;g4fdefbe465477e19_12"/>
          <p:cNvPicPr preferRelativeResize="0"/>
          <p:nvPr/>
        </p:nvPicPr>
        <p:blipFill>
          <a:blip r:embed="rId3">
            <a:alphaModFix/>
          </a:blip>
          <a:stretch>
            <a:fillRect/>
          </a:stretch>
        </p:blipFill>
        <p:spPr>
          <a:xfrm>
            <a:off x="222475" y="1165425"/>
            <a:ext cx="8699051" cy="45271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g4fdefbe465477e19_19"/>
          <p:cNvSpPr txBox="1"/>
          <p:nvPr/>
        </p:nvSpPr>
        <p:spPr>
          <a:xfrm>
            <a:off x="0" y="0"/>
            <a:ext cx="5515800" cy="1579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800">
                <a:solidFill>
                  <a:srgbClr val="FFFFFF"/>
                </a:solidFill>
              </a:rPr>
              <a:t>у нас есть биржа, где проходят торги, и есть брокеры и банки, которые следят за поступающей информацией и в зависимости от поступившей информации производят определенные действия:</a:t>
            </a:r>
            <a:endParaRPr sz="1800">
              <a:solidFill>
                <a:srgbClr val="FFFFFF"/>
              </a:solidFill>
            </a:endParaRPr>
          </a:p>
        </p:txBody>
      </p:sp>
      <p:pic>
        <p:nvPicPr>
          <p:cNvPr id="968" name="Google Shape;968;g4fdefbe465477e19_19"/>
          <p:cNvPicPr preferRelativeResize="0"/>
          <p:nvPr/>
        </p:nvPicPr>
        <p:blipFill>
          <a:blip r:embed="rId3">
            <a:alphaModFix/>
          </a:blip>
          <a:stretch>
            <a:fillRect/>
          </a:stretch>
        </p:blipFill>
        <p:spPr>
          <a:xfrm>
            <a:off x="173958" y="1579500"/>
            <a:ext cx="4038600" cy="2619375"/>
          </a:xfrm>
          <a:prstGeom prst="rect">
            <a:avLst/>
          </a:prstGeom>
          <a:noFill/>
          <a:ln>
            <a:noFill/>
          </a:ln>
        </p:spPr>
      </p:pic>
      <p:pic>
        <p:nvPicPr>
          <p:cNvPr id="969" name="Google Shape;969;g4fdefbe465477e19_19"/>
          <p:cNvPicPr preferRelativeResize="0"/>
          <p:nvPr/>
        </p:nvPicPr>
        <p:blipFill>
          <a:blip r:embed="rId4">
            <a:alphaModFix/>
          </a:blip>
          <a:stretch>
            <a:fillRect/>
          </a:stretch>
        </p:blipFill>
        <p:spPr>
          <a:xfrm>
            <a:off x="5515793" y="0"/>
            <a:ext cx="3563182" cy="6858000"/>
          </a:xfrm>
          <a:prstGeom prst="rect">
            <a:avLst/>
          </a:prstGeom>
          <a:noFill/>
          <a:ln>
            <a:noFill/>
          </a:ln>
        </p:spPr>
      </p:pic>
      <p:sp>
        <p:nvSpPr>
          <p:cNvPr id="970" name="Google Shape;970;g4fdefbe465477e19_19"/>
          <p:cNvSpPr txBox="1"/>
          <p:nvPr/>
        </p:nvSpPr>
        <p:spPr>
          <a:xfrm>
            <a:off x="2515800" y="2691038"/>
            <a:ext cx="30000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FF"/>
                </a:solidFill>
                <a:highlight>
                  <a:srgbClr val="000000"/>
                </a:highlight>
              </a:rPr>
              <a:t>наблюдаемый объект</a:t>
            </a:r>
            <a:endParaRPr>
              <a:solidFill>
                <a:srgbClr val="FFFFFF"/>
              </a:solidFill>
              <a:highlight>
                <a:srgbClr val="000000"/>
              </a:highlight>
            </a:endParaRPr>
          </a:p>
        </p:txBody>
      </p:sp>
      <p:sp>
        <p:nvSpPr>
          <p:cNvPr id="971" name="Google Shape;971;g4fdefbe465477e19_19"/>
          <p:cNvSpPr txBox="1"/>
          <p:nvPr/>
        </p:nvSpPr>
        <p:spPr>
          <a:xfrm>
            <a:off x="2339022" y="1579500"/>
            <a:ext cx="30000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FF"/>
                </a:solidFill>
                <a:highlight>
                  <a:srgbClr val="000000"/>
                </a:highlight>
              </a:rPr>
              <a:t>наблюдатель</a:t>
            </a:r>
            <a:endParaRPr>
              <a:solidFill>
                <a:srgbClr val="FFFFFF"/>
              </a:solidFill>
              <a:highlight>
                <a:srgbClr val="000000"/>
              </a:highlight>
            </a:endParaRPr>
          </a:p>
        </p:txBody>
      </p:sp>
      <p:sp>
        <p:nvSpPr>
          <p:cNvPr id="972" name="Google Shape;972;g4fdefbe465477e19_19"/>
          <p:cNvSpPr txBox="1"/>
          <p:nvPr/>
        </p:nvSpPr>
        <p:spPr>
          <a:xfrm>
            <a:off x="6538487" y="107728"/>
            <a:ext cx="3000000" cy="36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FFFFFF"/>
                </a:solidFill>
                <a:highlight>
                  <a:srgbClr val="000000"/>
                </a:highlight>
              </a:rPr>
              <a:t>символизирует валютную биржу.</a:t>
            </a:r>
            <a:endParaRPr sz="1200">
              <a:solidFill>
                <a:srgbClr val="FFFFFF"/>
              </a:solidFill>
              <a:highlight>
                <a:srgbClr val="000000"/>
              </a:highlight>
            </a:endParaRPr>
          </a:p>
        </p:txBody>
      </p:sp>
      <p:sp>
        <p:nvSpPr>
          <p:cNvPr id="973" name="Google Shape;973;g4fdefbe465477e19_19"/>
          <p:cNvSpPr txBox="1"/>
          <p:nvPr/>
        </p:nvSpPr>
        <p:spPr>
          <a:xfrm>
            <a:off x="7417058" y="5268915"/>
            <a:ext cx="30000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FF"/>
                </a:solidFill>
                <a:highlight>
                  <a:srgbClr val="000000"/>
                </a:highlight>
              </a:rPr>
              <a:t>имитирует торги</a:t>
            </a:r>
            <a:endParaRPr>
              <a:solidFill>
                <a:srgbClr val="FFFFFF"/>
              </a:solidFill>
              <a:highlight>
                <a:srgbClr val="000000"/>
              </a:highlight>
            </a:endParaRPr>
          </a:p>
        </p:txBody>
      </p:sp>
      <p:sp>
        <p:nvSpPr>
          <p:cNvPr id="974" name="Google Shape;974;g4fdefbe465477e19_19"/>
          <p:cNvSpPr txBox="1"/>
          <p:nvPr/>
        </p:nvSpPr>
        <p:spPr>
          <a:xfrm>
            <a:off x="3819714" y="1261950"/>
            <a:ext cx="2171700" cy="1031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solidFill>
                  <a:srgbClr val="FFFFFF"/>
                </a:solidFill>
                <a:highlight>
                  <a:srgbClr val="000000"/>
                </a:highlight>
              </a:rPr>
              <a:t>инкапсулирует всю информацию о валютных курсах в объекте</a:t>
            </a:r>
            <a:endParaRPr>
              <a:solidFill>
                <a:srgbClr val="FFFFFF"/>
              </a:solidFill>
              <a:highlight>
                <a:srgbClr val="000000"/>
              </a:highlight>
            </a:endParaRPr>
          </a:p>
        </p:txBody>
      </p:sp>
      <p:sp>
        <p:nvSpPr>
          <p:cNvPr id="975" name="Google Shape;975;g4fdefbe465477e19_19"/>
          <p:cNvSpPr txBox="1"/>
          <p:nvPr/>
        </p:nvSpPr>
        <p:spPr>
          <a:xfrm>
            <a:off x="2339025" y="4371621"/>
            <a:ext cx="35631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FF"/>
                </a:solidFill>
                <a:highlight>
                  <a:srgbClr val="000000"/>
                </a:highlight>
              </a:rPr>
              <a:t>После проведения торгов производится уведомление всех наблюдателей.</a:t>
            </a:r>
            <a:endParaRPr>
              <a:solidFill>
                <a:srgbClr val="FFFFFF"/>
              </a:solidFill>
              <a:highlight>
                <a:srgbClr val="000000"/>
              </a:high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pic>
        <p:nvPicPr>
          <p:cNvPr id="981" name="Google Shape;981;g4fdefbe465477e19_39"/>
          <p:cNvPicPr preferRelativeResize="0"/>
          <p:nvPr/>
        </p:nvPicPr>
        <p:blipFill>
          <a:blip r:embed="rId3">
            <a:alphaModFix/>
          </a:blip>
          <a:stretch>
            <a:fillRect/>
          </a:stretch>
        </p:blipFill>
        <p:spPr>
          <a:xfrm>
            <a:off x="173592" y="192600"/>
            <a:ext cx="6412500" cy="6472801"/>
          </a:xfrm>
          <a:prstGeom prst="rect">
            <a:avLst/>
          </a:prstGeom>
          <a:noFill/>
          <a:ln>
            <a:noFill/>
          </a:ln>
        </p:spPr>
      </p:pic>
      <p:sp>
        <p:nvSpPr>
          <p:cNvPr id="982" name="Google Shape;982;g4fdefbe465477e19_39"/>
          <p:cNvSpPr txBox="1"/>
          <p:nvPr/>
        </p:nvSpPr>
        <p:spPr>
          <a:xfrm>
            <a:off x="4399904" y="317883"/>
            <a:ext cx="30000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FF"/>
                </a:solidFill>
                <a:highlight>
                  <a:srgbClr val="000000"/>
                </a:highlight>
              </a:rPr>
              <a:t>представляет брокера</a:t>
            </a:r>
            <a:endParaRPr>
              <a:solidFill>
                <a:srgbClr val="FFFFFF"/>
              </a:solidFill>
              <a:highlight>
                <a:srgbClr val="000000"/>
              </a:highlight>
            </a:endParaRPr>
          </a:p>
        </p:txBody>
      </p:sp>
      <p:sp>
        <p:nvSpPr>
          <p:cNvPr id="983" name="Google Shape;983;g4fdefbe465477e19_39"/>
          <p:cNvSpPr txBox="1"/>
          <p:nvPr/>
        </p:nvSpPr>
        <p:spPr>
          <a:xfrm>
            <a:off x="4572000" y="2570670"/>
            <a:ext cx="4707000" cy="1031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solidFill>
                  <a:srgbClr val="FFFFFF"/>
                </a:solidFill>
                <a:highlight>
                  <a:srgbClr val="000000"/>
                </a:highlight>
              </a:rPr>
              <a:t>принимает в качестве параметра некоторый объект. Получение объекта StockInfo с текущей информацией о торгах и произведение некоторых действий: покупка или продажа долларов и евро. .</a:t>
            </a:r>
            <a:endParaRPr>
              <a:solidFill>
                <a:srgbClr val="FFFFFF"/>
              </a:solidFill>
              <a:highlight>
                <a:srgbClr val="000000"/>
              </a:highlight>
            </a:endParaRPr>
          </a:p>
        </p:txBody>
      </p:sp>
      <p:sp>
        <p:nvSpPr>
          <p:cNvPr id="984" name="Google Shape;984;g4fdefbe465477e19_39"/>
          <p:cNvSpPr txBox="1"/>
          <p:nvPr/>
        </p:nvSpPr>
        <p:spPr>
          <a:xfrm>
            <a:off x="4036998" y="5458575"/>
            <a:ext cx="3000000" cy="819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solidFill>
                  <a:srgbClr val="FFFFFF"/>
                </a:solidFill>
                <a:highlight>
                  <a:srgbClr val="000000"/>
                </a:highlight>
              </a:rPr>
              <a:t>брокер может отписаться от уведомлений биржи и перестать быть наблюдателем</a:t>
            </a:r>
            <a:endParaRPr>
              <a:solidFill>
                <a:srgbClr val="FFFFFF"/>
              </a:solidFill>
              <a:highlight>
                <a:srgbClr val="000000"/>
              </a:highlight>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pic>
        <p:nvPicPr>
          <p:cNvPr id="990" name="Google Shape;990;g4fdefbe465477e19_50"/>
          <p:cNvPicPr preferRelativeResize="0"/>
          <p:nvPr/>
        </p:nvPicPr>
        <p:blipFill>
          <a:blip r:embed="rId3">
            <a:alphaModFix/>
          </a:blip>
          <a:stretch>
            <a:fillRect/>
          </a:stretch>
        </p:blipFill>
        <p:spPr>
          <a:xfrm>
            <a:off x="152400" y="152400"/>
            <a:ext cx="6061124" cy="4526000"/>
          </a:xfrm>
          <a:prstGeom prst="rect">
            <a:avLst/>
          </a:prstGeom>
          <a:noFill/>
          <a:ln>
            <a:noFill/>
          </a:ln>
        </p:spPr>
      </p:pic>
      <p:pic>
        <p:nvPicPr>
          <p:cNvPr id="991" name="Google Shape;991;g4fdefbe465477e19_50"/>
          <p:cNvPicPr preferRelativeResize="0"/>
          <p:nvPr/>
        </p:nvPicPr>
        <p:blipFill>
          <a:blip r:embed="rId4">
            <a:alphaModFix/>
          </a:blip>
          <a:stretch>
            <a:fillRect/>
          </a:stretch>
        </p:blipFill>
        <p:spPr>
          <a:xfrm>
            <a:off x="4379401" y="3429000"/>
            <a:ext cx="4875699" cy="3429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g5bacf89a2fa920da_25"/>
          <p:cNvPicPr preferRelativeResize="0"/>
          <p:nvPr/>
        </p:nvPicPr>
        <p:blipFill rotWithShape="1">
          <a:blip r:embed="rId3">
            <a:alphaModFix/>
          </a:blip>
          <a:srcRect b="0" l="0" r="0" t="0"/>
          <a:stretch/>
        </p:blipFill>
        <p:spPr>
          <a:xfrm>
            <a:off x="927122" y="1758923"/>
            <a:ext cx="7070376" cy="4713575"/>
          </a:xfrm>
          <a:prstGeom prst="rect">
            <a:avLst/>
          </a:prstGeom>
          <a:noFill/>
          <a:ln>
            <a:noFill/>
          </a:ln>
        </p:spPr>
      </p:pic>
      <p:sp>
        <p:nvSpPr>
          <p:cNvPr id="449" name="Google Shape;449;g5bacf89a2fa920da_25"/>
          <p:cNvSpPr txBox="1"/>
          <p:nvPr/>
        </p:nvSpPr>
        <p:spPr>
          <a:xfrm>
            <a:off x="395850" y="274331"/>
            <a:ext cx="8352300" cy="1300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800">
                <a:solidFill>
                  <a:srgbClr val="FFFFFF"/>
                </a:solidFill>
              </a:rPr>
              <a:t>когда пользователь кликает по кнопке, программа выстраивает цепочку из объекта этой кнопки, всех её родительских элементов и общего окна приложения на конце. Событие клика передаётся по этой цепи до тех пор, пока не найдётся объект, способный его обработать.</a:t>
            </a:r>
            <a:endParaRPr sz="1800">
              <a:solidFill>
                <a:srgbClr val="FFFF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50"/>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ahoma"/>
              <a:buNone/>
            </a:pPr>
            <a:r>
              <a:rPr b="1" i="0" lang="en-US" sz="4400" u="none">
                <a:solidFill>
                  <a:schemeClr val="lt2"/>
                </a:solidFill>
                <a:latin typeface="Tahoma"/>
                <a:ea typeface="Tahoma"/>
                <a:cs typeface="Tahoma"/>
                <a:sym typeface="Tahoma"/>
              </a:rPr>
              <a:t>Применимость</a:t>
            </a:r>
            <a:br>
              <a:rPr b="1" i="0" lang="en-US" sz="4400" u="none">
                <a:solidFill>
                  <a:schemeClr val="lt2"/>
                </a:solidFill>
                <a:latin typeface="Tahoma"/>
                <a:ea typeface="Tahoma"/>
                <a:cs typeface="Tahoma"/>
                <a:sym typeface="Tahoma"/>
              </a:rPr>
            </a:br>
            <a:endParaRPr/>
          </a:p>
        </p:txBody>
      </p:sp>
      <p:sp>
        <p:nvSpPr>
          <p:cNvPr id="997" name="Google Shape;997;p50"/>
          <p:cNvSpPr txBox="1"/>
          <p:nvPr>
            <p:ph idx="1" type="body"/>
          </p:nvPr>
        </p:nvSpPr>
        <p:spPr>
          <a:xfrm>
            <a:off x="271462" y="1196975"/>
            <a:ext cx="8540750" cy="4498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hlink"/>
              </a:buClr>
              <a:buSzPts val="2240"/>
              <a:buFont typeface="Arial"/>
              <a:buChar char="►"/>
            </a:pPr>
            <a:r>
              <a:rPr b="0" i="0" lang="en-US" sz="2800" u="none">
                <a:solidFill>
                  <a:schemeClr val="lt1"/>
                </a:solidFill>
                <a:latin typeface="Tahoma"/>
                <a:ea typeface="Tahoma"/>
                <a:cs typeface="Tahoma"/>
                <a:sym typeface="Tahoma"/>
              </a:rPr>
              <a:t>Когда после изменения состояния одного объекта требуется что-то сделать в других, но вы не знаете наперёд, какие именно объекты должны отреагировать.</a:t>
            </a:r>
            <a:endParaRPr/>
          </a:p>
          <a:p>
            <a:pPr indent="-342900" lvl="0" marL="342900" marR="0" rtl="0" algn="l">
              <a:lnSpc>
                <a:spcPct val="100000"/>
              </a:lnSpc>
              <a:spcBef>
                <a:spcPts val="560"/>
              </a:spcBef>
              <a:spcAft>
                <a:spcPts val="0"/>
              </a:spcAft>
              <a:buClr>
                <a:schemeClr val="hlink"/>
              </a:buClr>
              <a:buSzPts val="2240"/>
              <a:buFont typeface="Arial"/>
              <a:buChar char="►"/>
            </a:pPr>
            <a:r>
              <a:rPr b="0" i="0" lang="en-US" sz="2800" u="none">
                <a:solidFill>
                  <a:schemeClr val="lt1"/>
                </a:solidFill>
                <a:latin typeface="Tahoma"/>
                <a:ea typeface="Tahoma"/>
                <a:cs typeface="Tahoma"/>
                <a:sym typeface="Tahoma"/>
              </a:rPr>
              <a:t>Когда одни объекты должны наблюдать за другими, но только в определённых случаях.</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51"/>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ahoma"/>
              <a:buNone/>
            </a:pPr>
            <a:r>
              <a:rPr b="1" i="0" lang="en-US" sz="4400" u="none">
                <a:solidFill>
                  <a:schemeClr val="lt2"/>
                </a:solidFill>
                <a:latin typeface="Tahoma"/>
                <a:ea typeface="Tahoma"/>
                <a:cs typeface="Tahoma"/>
                <a:sym typeface="Tahoma"/>
              </a:rPr>
              <a:t>Преимущества и недостатки</a:t>
            </a:r>
            <a:br>
              <a:rPr b="1" i="0" lang="en-US" sz="4400" u="none">
                <a:solidFill>
                  <a:schemeClr val="lt2"/>
                </a:solidFill>
                <a:latin typeface="Tahoma"/>
                <a:ea typeface="Tahoma"/>
                <a:cs typeface="Tahoma"/>
                <a:sym typeface="Tahoma"/>
              </a:rPr>
            </a:br>
            <a:endParaRPr/>
          </a:p>
        </p:txBody>
      </p:sp>
      <p:sp>
        <p:nvSpPr>
          <p:cNvPr id="1003" name="Google Shape;1003;p51"/>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SzPts val="2560"/>
              <a:buFont typeface="Arial"/>
              <a:buNone/>
            </a:pPr>
            <a:r>
              <a:rPr b="0" i="0" lang="en-US" sz="3200" u="none">
                <a:solidFill>
                  <a:schemeClr val="lt1"/>
                </a:solidFill>
                <a:latin typeface="Tahoma"/>
                <a:ea typeface="Tahoma"/>
                <a:cs typeface="Tahoma"/>
                <a:sym typeface="Tahoma"/>
              </a:rPr>
              <a:t>+ Издатели не зависят от конкретных классов подписчиков и наоборот.</a:t>
            </a:r>
            <a:endParaRPr/>
          </a:p>
          <a:p>
            <a:pPr indent="0" lvl="0" marL="0" marR="0" rtl="0" algn="l">
              <a:lnSpc>
                <a:spcPct val="100000"/>
              </a:lnSpc>
              <a:spcBef>
                <a:spcPts val="640"/>
              </a:spcBef>
              <a:spcAft>
                <a:spcPts val="0"/>
              </a:spcAft>
              <a:buClr>
                <a:schemeClr val="hlink"/>
              </a:buClr>
              <a:buSzPts val="2560"/>
              <a:buFont typeface="Arial"/>
              <a:buNone/>
            </a:pPr>
            <a:r>
              <a:rPr b="0" i="0" lang="en-US" sz="3200" u="none">
                <a:solidFill>
                  <a:schemeClr val="lt1"/>
                </a:solidFill>
                <a:latin typeface="Tahoma"/>
                <a:ea typeface="Tahoma"/>
                <a:cs typeface="Tahoma"/>
                <a:sym typeface="Tahoma"/>
              </a:rPr>
              <a:t> + Вы можете подписывать и отписывать получателей на лету.</a:t>
            </a:r>
            <a:endParaRPr/>
          </a:p>
          <a:p>
            <a:pPr indent="0" lvl="0" marL="0" marR="0" rtl="0" algn="l">
              <a:lnSpc>
                <a:spcPct val="100000"/>
              </a:lnSpc>
              <a:spcBef>
                <a:spcPts val="640"/>
              </a:spcBef>
              <a:spcAft>
                <a:spcPts val="0"/>
              </a:spcAft>
              <a:buClr>
                <a:schemeClr val="hlink"/>
              </a:buClr>
              <a:buSzPts val="2560"/>
              <a:buFont typeface="Arial"/>
              <a:buNone/>
            </a:pPr>
            <a:r>
              <a:rPr b="0" i="0" lang="en-US" sz="3200" u="none">
                <a:solidFill>
                  <a:schemeClr val="lt1"/>
                </a:solidFill>
                <a:latin typeface="Tahoma"/>
                <a:ea typeface="Tahoma"/>
                <a:cs typeface="Tahoma"/>
                <a:sym typeface="Tahoma"/>
              </a:rPr>
              <a:t> + Реализует </a:t>
            </a:r>
            <a:r>
              <a:rPr b="0" i="1" lang="en-US" sz="3200" u="none">
                <a:solidFill>
                  <a:schemeClr val="lt1"/>
                </a:solidFill>
                <a:latin typeface="Tahoma"/>
                <a:ea typeface="Tahoma"/>
                <a:cs typeface="Tahoma"/>
                <a:sym typeface="Tahoma"/>
              </a:rPr>
              <a:t>принцип открытости/закрытости</a:t>
            </a:r>
            <a:r>
              <a:rPr b="0" i="0" lang="en-US" sz="3200" u="none">
                <a:solidFill>
                  <a:schemeClr val="lt1"/>
                </a:solidFill>
                <a:latin typeface="Tahoma"/>
                <a:ea typeface="Tahoma"/>
                <a:cs typeface="Tahoma"/>
                <a:sym typeface="Tahoma"/>
              </a:rPr>
              <a:t>.</a:t>
            </a:r>
            <a:endParaRPr/>
          </a:p>
          <a:p>
            <a:pPr indent="0" lvl="0" marL="0" marR="0" rtl="0" algn="l">
              <a:lnSpc>
                <a:spcPct val="100000"/>
              </a:lnSpc>
              <a:spcBef>
                <a:spcPts val="640"/>
              </a:spcBef>
              <a:spcAft>
                <a:spcPts val="0"/>
              </a:spcAft>
              <a:buClr>
                <a:schemeClr val="hlink"/>
              </a:buClr>
              <a:buSzPts val="2560"/>
              <a:buFont typeface="Arial"/>
              <a:buNone/>
            </a:pPr>
            <a:r>
              <a:rPr b="0" i="0" lang="en-US" sz="3200" u="none">
                <a:solidFill>
                  <a:schemeClr val="lt1"/>
                </a:solidFill>
                <a:latin typeface="Tahoma"/>
                <a:ea typeface="Tahoma"/>
                <a:cs typeface="Tahoma"/>
                <a:sym typeface="Tahoma"/>
              </a:rPr>
              <a:t>-  Подписчики оповещаются в случайном порядке.</a:t>
            </a:r>
            <a:endParaRPr/>
          </a:p>
          <a:p>
            <a:pPr indent="-180340" lvl="0" marL="342900" marR="0" rtl="0" algn="l">
              <a:spcBef>
                <a:spcPts val="640"/>
              </a:spcBef>
              <a:spcAft>
                <a:spcPts val="0"/>
              </a:spcAft>
              <a:buClr>
                <a:schemeClr val="hlink"/>
              </a:buClr>
              <a:buSzPts val="2560"/>
              <a:buFont typeface="Arial"/>
              <a:buNone/>
            </a:pPr>
            <a:r>
              <a:t/>
            </a:r>
            <a:endParaRPr b="0" i="0" sz="3200" u="none">
              <a:solidFill>
                <a:schemeClr val="lt1"/>
              </a:solidFill>
              <a:latin typeface="Tahoma"/>
              <a:ea typeface="Tahoma"/>
              <a:cs typeface="Tahoma"/>
              <a:sym typeface="Tahoma"/>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52"/>
          <p:cNvSpPr txBox="1"/>
          <p:nvPr>
            <p:ph type="title"/>
          </p:nvPr>
        </p:nvSpPr>
        <p:spPr>
          <a:xfrm>
            <a:off x="301625" y="368300"/>
            <a:ext cx="8540750" cy="608012"/>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4400"/>
              <a:buFont typeface="Tahoma"/>
              <a:buNone/>
            </a:pPr>
            <a:r>
              <a:rPr b="0" i="0" lang="en-US" sz="4400" u="none">
                <a:solidFill>
                  <a:schemeClr val="lt2"/>
                </a:solidFill>
                <a:latin typeface="Tahoma"/>
                <a:ea typeface="Tahoma"/>
                <a:cs typeface="Tahoma"/>
                <a:sym typeface="Tahoma"/>
              </a:rPr>
              <a:t>Паттерн Mediator </a:t>
            </a:r>
            <a:br>
              <a:rPr b="0" i="0" lang="en-US" sz="4400" u="none">
                <a:solidFill>
                  <a:schemeClr val="lt2"/>
                </a:solidFill>
                <a:latin typeface="Tahoma"/>
                <a:ea typeface="Tahoma"/>
                <a:cs typeface="Tahoma"/>
                <a:sym typeface="Tahoma"/>
              </a:rPr>
            </a:br>
            <a:r>
              <a:rPr b="0" i="0" lang="en-US" sz="4400" u="none">
                <a:solidFill>
                  <a:schemeClr val="lt2"/>
                </a:solidFill>
                <a:latin typeface="Tahoma"/>
                <a:ea typeface="Tahoma"/>
                <a:cs typeface="Tahoma"/>
                <a:sym typeface="Tahoma"/>
              </a:rPr>
              <a:t>(посредник)</a:t>
            </a:r>
            <a:endParaRPr/>
          </a:p>
        </p:txBody>
      </p:sp>
      <p:sp>
        <p:nvSpPr>
          <p:cNvPr id="1010" name="Google Shape;1010;p52"/>
          <p:cNvSpPr txBox="1"/>
          <p:nvPr>
            <p:ph idx="1" type="body"/>
          </p:nvPr>
        </p:nvSpPr>
        <p:spPr>
          <a:xfrm>
            <a:off x="179387" y="1341437"/>
            <a:ext cx="8540750" cy="4498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hlink"/>
              </a:buClr>
              <a:buSzPts val="1920"/>
              <a:buFont typeface="Arial"/>
              <a:buChar char="►"/>
            </a:pPr>
            <a:r>
              <a:rPr b="1" i="0" lang="en-US" sz="2400" u="none">
                <a:solidFill>
                  <a:schemeClr val="lt1"/>
                </a:solidFill>
                <a:latin typeface="Tahoma"/>
                <a:ea typeface="Tahoma"/>
                <a:cs typeface="Tahoma"/>
                <a:sym typeface="Tahoma"/>
              </a:rPr>
              <a:t>Назначение</a:t>
            </a:r>
            <a:r>
              <a:rPr b="0" i="0" lang="en-US" sz="2400" u="none">
                <a:solidFill>
                  <a:schemeClr val="lt1"/>
                </a:solidFill>
                <a:latin typeface="Tahoma"/>
                <a:ea typeface="Tahoma"/>
                <a:cs typeface="Tahoma"/>
                <a:sym typeface="Tahoma"/>
              </a:rPr>
              <a:t>: паттерн служит для обеспечения коммуникации между объектами.</a:t>
            </a:r>
            <a:endParaRPr/>
          </a:p>
          <a:p>
            <a:pPr indent="-220980" lvl="0" marL="342900" marR="0" rtl="0" algn="l">
              <a:lnSpc>
                <a:spcPct val="100000"/>
              </a:lnSpc>
              <a:spcBef>
                <a:spcPts val="480"/>
              </a:spcBef>
              <a:spcAft>
                <a:spcPts val="0"/>
              </a:spcAft>
              <a:buClr>
                <a:schemeClr val="hlink"/>
              </a:buClr>
              <a:buSzPts val="1920"/>
              <a:buFont typeface="Arial"/>
              <a:buNone/>
            </a:pPr>
            <a:r>
              <a:t/>
            </a:r>
            <a:endParaRPr b="0" i="0" sz="2400" u="none">
              <a:solidFill>
                <a:schemeClr val="lt1"/>
              </a:solidFill>
              <a:latin typeface="Tahoma"/>
              <a:ea typeface="Tahoma"/>
              <a:cs typeface="Tahoma"/>
              <a:sym typeface="Tahoma"/>
            </a:endParaRPr>
          </a:p>
          <a:p>
            <a:pPr indent="-342900" lvl="0" marL="342900" marR="0" rtl="0" algn="l">
              <a:lnSpc>
                <a:spcPct val="100000"/>
              </a:lnSpc>
              <a:spcBef>
                <a:spcPts val="480"/>
              </a:spcBef>
              <a:spcAft>
                <a:spcPts val="0"/>
              </a:spcAft>
              <a:buClr>
                <a:schemeClr val="hlink"/>
              </a:buClr>
              <a:buSzPts val="1920"/>
              <a:buFont typeface="Arial"/>
              <a:buChar char="►"/>
            </a:pPr>
            <a:r>
              <a:rPr b="0" i="0" lang="en-US" sz="2400" u="none">
                <a:solidFill>
                  <a:schemeClr val="lt1"/>
                </a:solidFill>
                <a:latin typeface="Tahoma"/>
                <a:ea typeface="Tahoma"/>
                <a:cs typeface="Tahoma"/>
                <a:sym typeface="Tahoma"/>
              </a:rPr>
              <a:t>Определяет объект, инкапсулирующий способ взаимодействия множества объектов. Посредник обеспечивает	 слабую связанность системы, избавляя объекты от необходимости явно ссылаться друг на друга и позволяя тем самым независимо изменять взаимодействия между ними.</a:t>
            </a:r>
            <a:endParaRPr/>
          </a:p>
          <a:p>
            <a:pPr indent="-220980" lvl="0" marL="342900" marR="0" rtl="0" algn="l">
              <a:spcBef>
                <a:spcPts val="480"/>
              </a:spcBef>
              <a:spcAft>
                <a:spcPts val="0"/>
              </a:spcAft>
              <a:buClr>
                <a:schemeClr val="hlink"/>
              </a:buClr>
              <a:buSzPts val="1920"/>
              <a:buFont typeface="Arial"/>
              <a:buNone/>
            </a:pPr>
            <a:r>
              <a:t/>
            </a:r>
            <a:endParaRPr b="0" i="0" sz="2400" u="none">
              <a:solidFill>
                <a:schemeClr val="lt1"/>
              </a:solidFill>
              <a:latin typeface="Tahoma"/>
              <a:ea typeface="Tahoma"/>
              <a:cs typeface="Tahoma"/>
              <a:sym typeface="Tahoma"/>
            </a:endParaRPr>
          </a:p>
        </p:txBody>
      </p:sp>
      <p:pic>
        <p:nvPicPr>
          <p:cNvPr id="1011" name="Google Shape;1011;p52"/>
          <p:cNvPicPr preferRelativeResize="0"/>
          <p:nvPr/>
        </p:nvPicPr>
        <p:blipFill rotWithShape="1">
          <a:blip r:embed="rId3">
            <a:alphaModFix/>
          </a:blip>
          <a:srcRect b="0" l="0" r="0" t="0"/>
          <a:stretch/>
        </p:blipFill>
        <p:spPr>
          <a:xfrm>
            <a:off x="4716462" y="4765675"/>
            <a:ext cx="3700462" cy="2033587"/>
          </a:xfrm>
          <a:prstGeom prst="rect">
            <a:avLst/>
          </a:prstGeom>
          <a:noFill/>
          <a:ln>
            <a:noFill/>
          </a:ln>
        </p:spPr>
      </p:pic>
      <p:pic>
        <p:nvPicPr>
          <p:cNvPr id="1012" name="Google Shape;1012;p52"/>
          <p:cNvPicPr preferRelativeResize="0"/>
          <p:nvPr/>
        </p:nvPicPr>
        <p:blipFill rotWithShape="1">
          <a:blip r:embed="rId4">
            <a:alphaModFix/>
          </a:blip>
          <a:srcRect b="0" l="0" r="0" t="0"/>
          <a:stretch/>
        </p:blipFill>
        <p:spPr>
          <a:xfrm>
            <a:off x="7038975" y="0"/>
            <a:ext cx="1835150" cy="1373187"/>
          </a:xfrm>
          <a:prstGeom prst="rect">
            <a:avLst/>
          </a:prstGeom>
          <a:noFill/>
          <a:ln>
            <a:noFill/>
          </a:ln>
        </p:spPr>
      </p:pic>
      <p:pic>
        <p:nvPicPr>
          <p:cNvPr descr="ÐÐ°ÑÑÐµÑÐ½ ÐÐ¾ÑÑÐµÐ´Ð½Ð¸Ðº" id="1013" name="Google Shape;1013;p52"/>
          <p:cNvPicPr preferRelativeResize="0"/>
          <p:nvPr/>
        </p:nvPicPr>
        <p:blipFill rotWithShape="1">
          <a:blip r:embed="rId5">
            <a:alphaModFix/>
          </a:blip>
          <a:srcRect b="0" l="0" r="0" t="0"/>
          <a:stretch/>
        </p:blipFill>
        <p:spPr>
          <a:xfrm>
            <a:off x="684212" y="4884737"/>
            <a:ext cx="3055937" cy="19113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g4fdefbe465477e19_56"/>
          <p:cNvSpPr txBox="1"/>
          <p:nvPr/>
        </p:nvSpPr>
        <p:spPr>
          <a:xfrm>
            <a:off x="222425" y="0"/>
            <a:ext cx="277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Проблема</a:t>
            </a:r>
            <a:endParaRPr sz="3000">
              <a:solidFill>
                <a:schemeClr val="lt2"/>
              </a:solidFill>
            </a:endParaRPr>
          </a:p>
        </p:txBody>
      </p:sp>
      <p:pic>
        <p:nvPicPr>
          <p:cNvPr id="1020" name="Google Shape;1020;g4fdefbe465477e19_56"/>
          <p:cNvPicPr preferRelativeResize="0"/>
          <p:nvPr/>
        </p:nvPicPr>
        <p:blipFill>
          <a:blip r:embed="rId3">
            <a:alphaModFix/>
          </a:blip>
          <a:stretch>
            <a:fillRect/>
          </a:stretch>
        </p:blipFill>
        <p:spPr>
          <a:xfrm>
            <a:off x="222425" y="1468351"/>
            <a:ext cx="5808500" cy="2896350"/>
          </a:xfrm>
          <a:prstGeom prst="rect">
            <a:avLst/>
          </a:prstGeom>
          <a:noFill/>
          <a:ln>
            <a:noFill/>
          </a:ln>
        </p:spPr>
      </p:pic>
      <p:sp>
        <p:nvSpPr>
          <p:cNvPr id="1021" name="Google Shape;1021;g4fdefbe465477e19_56"/>
          <p:cNvSpPr txBox="1"/>
          <p:nvPr/>
        </p:nvSpPr>
        <p:spPr>
          <a:xfrm>
            <a:off x="2529939" y="0"/>
            <a:ext cx="62367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FF"/>
                </a:solidFill>
              </a:rPr>
              <a:t>у вас есть диалог создания профиля пользователя. Он состоит из всевозможных элементов управления — текстовых полей, чекбоксов, кнопок.</a:t>
            </a:r>
            <a:endParaRPr>
              <a:solidFill>
                <a:srgbClr val="FFFFFF"/>
              </a:solidFill>
            </a:endParaRPr>
          </a:p>
          <a:p>
            <a:pPr indent="0" lvl="0" marL="0" rtl="0" algn="l">
              <a:spcBef>
                <a:spcPts val="0"/>
              </a:spcBef>
              <a:spcAft>
                <a:spcPts val="0"/>
              </a:spcAft>
              <a:buNone/>
            </a:pPr>
            <a:r>
              <a:t/>
            </a:r>
            <a:endParaRPr>
              <a:solidFill>
                <a:srgbClr val="FFFFFF"/>
              </a:solidFill>
            </a:endParaRPr>
          </a:p>
        </p:txBody>
      </p:sp>
      <p:pic>
        <p:nvPicPr>
          <p:cNvPr id="1022" name="Google Shape;1022;g4fdefbe465477e19_56"/>
          <p:cNvPicPr preferRelativeResize="0"/>
          <p:nvPr/>
        </p:nvPicPr>
        <p:blipFill>
          <a:blip r:embed="rId4">
            <a:alphaModFix/>
          </a:blip>
          <a:stretch>
            <a:fillRect/>
          </a:stretch>
        </p:blipFill>
        <p:spPr>
          <a:xfrm>
            <a:off x="4392008" y="5124168"/>
            <a:ext cx="4591050" cy="1562100"/>
          </a:xfrm>
          <a:prstGeom prst="rect">
            <a:avLst/>
          </a:prstGeom>
          <a:noFill/>
          <a:ln>
            <a:noFill/>
          </a:ln>
        </p:spPr>
      </p:pic>
      <p:sp>
        <p:nvSpPr>
          <p:cNvPr id="1023" name="Google Shape;1023;g4fdefbe465477e19_56"/>
          <p:cNvSpPr txBox="1"/>
          <p:nvPr/>
        </p:nvSpPr>
        <p:spPr>
          <a:xfrm>
            <a:off x="6144000" y="1871775"/>
            <a:ext cx="3000000" cy="2089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highlight>
                  <a:srgbClr val="FFFFFF"/>
                </a:highlight>
              </a:rPr>
              <a:t>Отдельные элементы диалога должны взаимодействовать друг с другом. Так, например, чекбокс «у меня есть собака» открывает скрытое поле для ввода имени домашнего любимца, а клик по кнопке отправки запускает проверку значений всех полей формы.</a:t>
            </a:r>
            <a:endParaRPr>
              <a:highlight>
                <a:srgbClr val="FFFFFF"/>
              </a:highlight>
            </a:endParaRPr>
          </a:p>
        </p:txBody>
      </p:sp>
      <p:sp>
        <p:nvSpPr>
          <p:cNvPr id="1024" name="Google Shape;1024;g4fdefbe465477e19_56"/>
          <p:cNvSpPr txBox="1"/>
          <p:nvPr/>
        </p:nvSpPr>
        <p:spPr>
          <a:xfrm>
            <a:off x="222425" y="5124175"/>
            <a:ext cx="4004100" cy="1454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highlight>
                  <a:srgbClr val="FFFFFF"/>
                </a:highlight>
              </a:rPr>
              <a:t>вы поставите крест на их повторном использовании в других местах приложения. Они станут слишком тесно связанными с элементами диалога редактирования профиля, которые не нужны в других контекстах.</a:t>
            </a:r>
            <a:endParaRPr>
              <a:highlight>
                <a:srgbClr val="FFFFFF"/>
              </a:highlight>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g310e2e1ab8f6143a_8"/>
          <p:cNvSpPr txBox="1"/>
          <p:nvPr/>
        </p:nvSpPr>
        <p:spPr>
          <a:xfrm>
            <a:off x="193462" y="148038"/>
            <a:ext cx="273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Решение</a:t>
            </a:r>
            <a:endParaRPr sz="3000">
              <a:solidFill>
                <a:schemeClr val="lt2"/>
              </a:solidFill>
            </a:endParaRPr>
          </a:p>
        </p:txBody>
      </p:sp>
      <p:pic>
        <p:nvPicPr>
          <p:cNvPr id="1031" name="Google Shape;1031;g310e2e1ab8f6143a_8"/>
          <p:cNvPicPr preferRelativeResize="0"/>
          <p:nvPr/>
        </p:nvPicPr>
        <p:blipFill>
          <a:blip r:embed="rId3">
            <a:alphaModFix/>
          </a:blip>
          <a:stretch>
            <a:fillRect/>
          </a:stretch>
        </p:blipFill>
        <p:spPr>
          <a:xfrm>
            <a:off x="905459" y="2506196"/>
            <a:ext cx="6962775" cy="3448050"/>
          </a:xfrm>
          <a:prstGeom prst="rect">
            <a:avLst/>
          </a:prstGeom>
          <a:noFill/>
          <a:ln>
            <a:noFill/>
          </a:ln>
        </p:spPr>
      </p:pic>
      <p:sp>
        <p:nvSpPr>
          <p:cNvPr id="1032" name="Google Shape;1032;g310e2e1ab8f6143a_8"/>
          <p:cNvSpPr txBox="1"/>
          <p:nvPr/>
        </p:nvSpPr>
        <p:spPr>
          <a:xfrm>
            <a:off x="2446779" y="396451"/>
            <a:ext cx="6338400" cy="1858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800">
                <a:solidFill>
                  <a:srgbClr val="FFFFFF"/>
                </a:solidFill>
              </a:rPr>
              <a:t>Паттерн Посредник заставляет объекты общаться не напрямую друг с другом, а через отдельный объект-посредник, который знает, кому нужно перенаправить тот или иной запрос. Благодаря этому, компоненты системы будут зависеть только от посредника, а не от десятков других компонентов.</a:t>
            </a:r>
            <a:endParaRPr sz="1800">
              <a:solidFill>
                <a:srgbClr val="FFFFF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g310e2e1ab8f6143a_17"/>
          <p:cNvSpPr txBox="1"/>
          <p:nvPr/>
        </p:nvSpPr>
        <p:spPr>
          <a:xfrm>
            <a:off x="250430" y="171678"/>
            <a:ext cx="4454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Аналогия из жизни</a:t>
            </a:r>
            <a:endParaRPr sz="3000">
              <a:solidFill>
                <a:schemeClr val="lt2"/>
              </a:solidFill>
            </a:endParaRPr>
          </a:p>
        </p:txBody>
      </p:sp>
      <p:pic>
        <p:nvPicPr>
          <p:cNvPr id="1039" name="Google Shape;1039;g310e2e1ab8f6143a_17"/>
          <p:cNvPicPr preferRelativeResize="0"/>
          <p:nvPr/>
        </p:nvPicPr>
        <p:blipFill>
          <a:blip r:embed="rId3">
            <a:alphaModFix/>
          </a:blip>
          <a:stretch>
            <a:fillRect/>
          </a:stretch>
        </p:blipFill>
        <p:spPr>
          <a:xfrm>
            <a:off x="2303289" y="2388086"/>
            <a:ext cx="5698300" cy="3352625"/>
          </a:xfrm>
          <a:prstGeom prst="rect">
            <a:avLst/>
          </a:prstGeom>
          <a:noFill/>
          <a:ln>
            <a:noFill/>
          </a:ln>
        </p:spPr>
      </p:pic>
      <p:sp>
        <p:nvSpPr>
          <p:cNvPr id="1040" name="Google Shape;1040;g310e2e1ab8f6143a_17"/>
          <p:cNvSpPr txBox="1"/>
          <p:nvPr/>
        </p:nvSpPr>
        <p:spPr>
          <a:xfrm>
            <a:off x="700500" y="818175"/>
            <a:ext cx="7301100" cy="1569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500">
                <a:solidFill>
                  <a:srgbClr val="FFFFFF"/>
                </a:solidFill>
              </a:rPr>
              <a:t>Пилоты садящихся или улетающих самолётов не общаются напрямую с другими пилотами. Вместо этого они связываются с диспетчером, который координирует действия нескольких самолётов одновременно. Без диспетчера пилотам приходилось бы все время быть начеку и следить за всеми окружающими самолётами самостоятельно, а это приводило бы к частым катастрофам в небе.</a:t>
            </a:r>
            <a:endParaRPr sz="1500">
              <a:solidFill>
                <a:srgbClr val="FFFFFF"/>
              </a:solidFill>
            </a:endParaRPr>
          </a:p>
        </p:txBody>
      </p:sp>
      <p:sp>
        <p:nvSpPr>
          <p:cNvPr id="1041" name="Google Shape;1041;g310e2e1ab8f6143a_17"/>
          <p:cNvSpPr txBox="1"/>
          <p:nvPr/>
        </p:nvSpPr>
        <p:spPr>
          <a:xfrm>
            <a:off x="181800" y="5975850"/>
            <a:ext cx="8775900" cy="7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FFFF"/>
                </a:solidFill>
              </a:rPr>
              <a:t>диспетчер не нужен во время всего полёта. Он задействован только в зоне аэропорта, когда нужно координировать взаимодействие многих самолётов.</a:t>
            </a:r>
            <a:endParaRPr sz="1800">
              <a:solidFill>
                <a:srgbClr val="FFFFF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5" name="Shape 1045"/>
        <p:cNvGrpSpPr/>
        <p:nvPr/>
      </p:nvGrpSpPr>
      <p:grpSpPr>
        <a:xfrm>
          <a:off x="0" y="0"/>
          <a:ext cx="0" cy="0"/>
          <a:chOff x="0" y="0"/>
          <a:chExt cx="0" cy="0"/>
        </a:xfrm>
      </p:grpSpPr>
      <p:sp>
        <p:nvSpPr>
          <p:cNvPr id="1046" name="Google Shape;1046;p53"/>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1047" name="Google Shape;1047;p53"/>
          <p:cNvSpPr txBox="1"/>
          <p:nvPr>
            <p:ph idx="1" type="body"/>
          </p:nvPr>
        </p:nvSpPr>
        <p:spPr>
          <a:xfrm>
            <a:off x="274637" y="2166937"/>
            <a:ext cx="8540750" cy="4498975"/>
          </a:xfrm>
          <a:prstGeom prst="rect">
            <a:avLst/>
          </a:prstGeom>
          <a:noFill/>
          <a:ln>
            <a:noFill/>
          </a:ln>
        </p:spPr>
        <p:txBody>
          <a:bodyPr anchorCtr="0" anchor="t" bIns="45700" lIns="91425" spcFirstLastPara="1" rIns="91425" wrap="square" tIns="45700">
            <a:noAutofit/>
          </a:bodyPr>
          <a:lstStyle/>
          <a:p>
            <a:pPr indent="-220980" lvl="0" marL="342900" marR="0" rtl="0" algn="l">
              <a:lnSpc>
                <a:spcPct val="100000"/>
              </a:lnSpc>
              <a:spcBef>
                <a:spcPts val="0"/>
              </a:spcBef>
              <a:spcAft>
                <a:spcPts val="0"/>
              </a:spcAft>
              <a:buClr>
                <a:schemeClr val="hlink"/>
              </a:buClr>
              <a:buSzPts val="1920"/>
              <a:buFont typeface="Arial"/>
              <a:buNone/>
            </a:pPr>
            <a:r>
              <a:t/>
            </a:r>
            <a:endParaRPr b="0" i="0" sz="2400" u="none">
              <a:solidFill>
                <a:schemeClr val="lt1"/>
              </a:solidFill>
              <a:latin typeface="Tahoma"/>
              <a:ea typeface="Tahoma"/>
              <a:cs typeface="Tahoma"/>
              <a:sym typeface="Tahoma"/>
            </a:endParaRPr>
          </a:p>
          <a:p>
            <a:pPr indent="-342900" lvl="0" marL="342900" marR="0" rtl="0" algn="l">
              <a:lnSpc>
                <a:spcPct val="100000"/>
              </a:lnSpc>
              <a:spcBef>
                <a:spcPts val="480"/>
              </a:spcBef>
              <a:spcAft>
                <a:spcPts val="0"/>
              </a:spcAft>
              <a:buClr>
                <a:srgbClr val="1CADE4"/>
              </a:buClr>
              <a:buSzPts val="1920"/>
              <a:buFont typeface="Arial"/>
              <a:buChar char="►"/>
            </a:pPr>
            <a:r>
              <a:rPr b="0" i="0" lang="en-US" sz="2400" u="none">
                <a:solidFill>
                  <a:schemeClr val="lt1"/>
                </a:solidFill>
                <a:latin typeface="Tahoma"/>
                <a:ea typeface="Tahoma"/>
                <a:cs typeface="Tahoma"/>
                <a:sym typeface="Tahoma"/>
              </a:rPr>
              <a:t>Два класса, использующих сообщения для обмена информацией: </a:t>
            </a:r>
            <a:r>
              <a:rPr b="0" i="0" lang="en-US" sz="2000" u="none">
                <a:solidFill>
                  <a:schemeClr val="lt1"/>
                </a:solidFill>
                <a:latin typeface="Consolas"/>
                <a:ea typeface="Consolas"/>
                <a:cs typeface="Consolas"/>
                <a:sym typeface="Consolas"/>
              </a:rPr>
              <a:t>Colleague</a:t>
            </a:r>
            <a:r>
              <a:rPr b="0" i="0" lang="en-US" sz="2400" u="none">
                <a:solidFill>
                  <a:schemeClr val="lt1"/>
                </a:solidFill>
                <a:latin typeface="Tahoma"/>
                <a:ea typeface="Tahoma"/>
                <a:cs typeface="Tahoma"/>
                <a:sym typeface="Tahoma"/>
              </a:rPr>
              <a:t> и </a:t>
            </a:r>
            <a:r>
              <a:rPr b="0" i="0" lang="en-US" sz="2000" u="none">
                <a:solidFill>
                  <a:schemeClr val="lt1"/>
                </a:solidFill>
                <a:latin typeface="Consolas"/>
                <a:ea typeface="Consolas"/>
                <a:cs typeface="Consolas"/>
                <a:sym typeface="Consolas"/>
              </a:rPr>
              <a:t>Mediator</a:t>
            </a:r>
            <a:r>
              <a:rPr b="0" i="0" lang="en-US" sz="2400" u="none">
                <a:solidFill>
                  <a:schemeClr val="lt1"/>
                </a:solidFill>
                <a:latin typeface="Tahoma"/>
                <a:ea typeface="Tahoma"/>
                <a:cs typeface="Tahoma"/>
                <a:sym typeface="Tahoma"/>
              </a:rPr>
              <a:t>.</a:t>
            </a:r>
            <a:endParaRPr/>
          </a:p>
          <a:p>
            <a:pPr indent="-342900" lvl="0" marL="342900" marR="0" rtl="0" algn="l">
              <a:lnSpc>
                <a:spcPct val="100000"/>
              </a:lnSpc>
              <a:spcBef>
                <a:spcPts val="480"/>
              </a:spcBef>
              <a:spcAft>
                <a:spcPts val="0"/>
              </a:spcAft>
              <a:buClr>
                <a:srgbClr val="1CADE4"/>
              </a:buClr>
              <a:buSzPts val="1920"/>
              <a:buFont typeface="Arial"/>
              <a:buChar char="►"/>
            </a:pPr>
            <a:r>
              <a:rPr b="0" i="0" lang="en-US" sz="2400" u="none">
                <a:solidFill>
                  <a:schemeClr val="lt1"/>
                </a:solidFill>
                <a:latin typeface="Tahoma"/>
                <a:ea typeface="Tahoma"/>
                <a:cs typeface="Tahoma"/>
                <a:sym typeface="Tahoma"/>
              </a:rPr>
              <a:t>Объект </a:t>
            </a:r>
            <a:r>
              <a:rPr b="0" i="0" lang="en-US" sz="2000" u="none">
                <a:solidFill>
                  <a:schemeClr val="lt1"/>
                </a:solidFill>
                <a:latin typeface="Consolas"/>
                <a:ea typeface="Consolas"/>
                <a:cs typeface="Consolas"/>
                <a:sym typeface="Consolas"/>
              </a:rPr>
              <a:t>Colleague</a:t>
            </a:r>
            <a:r>
              <a:rPr b="0" i="0" lang="en-US" sz="2400" u="none">
                <a:solidFill>
                  <a:schemeClr val="lt1"/>
                </a:solidFill>
                <a:latin typeface="Tahoma"/>
                <a:ea typeface="Tahoma"/>
                <a:cs typeface="Tahoma"/>
                <a:sym typeface="Tahoma"/>
              </a:rPr>
              <a:t> регистрирует объект </a:t>
            </a:r>
            <a:r>
              <a:rPr b="0" i="0" lang="en-US" sz="2000" u="none">
                <a:solidFill>
                  <a:schemeClr val="lt1"/>
                </a:solidFill>
                <a:latin typeface="Consolas"/>
                <a:ea typeface="Consolas"/>
                <a:cs typeface="Consolas"/>
                <a:sym typeface="Consolas"/>
              </a:rPr>
              <a:t>Mediator</a:t>
            </a:r>
            <a:r>
              <a:rPr b="0" i="0" lang="en-US" sz="2400" u="none">
                <a:solidFill>
                  <a:schemeClr val="lt1"/>
                </a:solidFill>
                <a:latin typeface="Tahoma"/>
                <a:ea typeface="Tahoma"/>
                <a:cs typeface="Tahoma"/>
                <a:sym typeface="Tahoma"/>
              </a:rPr>
              <a:t> и сохраняет его в своём поле. Объект </a:t>
            </a:r>
            <a:r>
              <a:rPr b="0" i="0" lang="en-US" sz="2000" u="none">
                <a:solidFill>
                  <a:schemeClr val="lt1"/>
                </a:solidFill>
                <a:latin typeface="Consolas"/>
                <a:ea typeface="Consolas"/>
                <a:cs typeface="Consolas"/>
                <a:sym typeface="Consolas"/>
              </a:rPr>
              <a:t>Mediator</a:t>
            </a:r>
            <a:r>
              <a:rPr b="0" i="0" lang="en-US" sz="2400" u="none">
                <a:solidFill>
                  <a:schemeClr val="lt1"/>
                </a:solidFill>
                <a:latin typeface="Tahoma"/>
                <a:ea typeface="Tahoma"/>
                <a:cs typeface="Tahoma"/>
                <a:sym typeface="Tahoma"/>
              </a:rPr>
              <a:t> поддерживает список зарегистрировавших его объектов.</a:t>
            </a:r>
            <a:endParaRPr/>
          </a:p>
          <a:p>
            <a:pPr indent="-342900" lvl="0" marL="342900" marR="0" rtl="0" algn="l">
              <a:lnSpc>
                <a:spcPct val="100000"/>
              </a:lnSpc>
              <a:spcBef>
                <a:spcPts val="480"/>
              </a:spcBef>
              <a:spcAft>
                <a:spcPts val="0"/>
              </a:spcAft>
              <a:buClr>
                <a:srgbClr val="1CADE4"/>
              </a:buClr>
              <a:buSzPts val="1920"/>
              <a:buFont typeface="Arial"/>
              <a:buChar char="►"/>
            </a:pPr>
            <a:r>
              <a:rPr b="0" i="0" lang="en-US" sz="2400" u="none">
                <a:solidFill>
                  <a:schemeClr val="lt1"/>
                </a:solidFill>
                <a:latin typeface="Tahoma"/>
                <a:ea typeface="Tahoma"/>
                <a:cs typeface="Tahoma"/>
                <a:sym typeface="Tahoma"/>
              </a:rPr>
              <a:t>Как только один из объектов </a:t>
            </a:r>
            <a:r>
              <a:rPr b="0" i="0" lang="en-US" sz="2000" u="none">
                <a:solidFill>
                  <a:schemeClr val="lt1"/>
                </a:solidFill>
                <a:latin typeface="Consolas"/>
                <a:ea typeface="Consolas"/>
                <a:cs typeface="Consolas"/>
                <a:sym typeface="Consolas"/>
              </a:rPr>
              <a:t>Colleague</a:t>
            </a:r>
            <a:r>
              <a:rPr b="0" i="0" lang="en-US" sz="2400" u="none">
                <a:solidFill>
                  <a:schemeClr val="lt1"/>
                </a:solidFill>
                <a:latin typeface="Tahoma"/>
                <a:ea typeface="Tahoma"/>
                <a:cs typeface="Tahoma"/>
                <a:sym typeface="Tahoma"/>
              </a:rPr>
              <a:t> вызывает свой метод </a:t>
            </a:r>
            <a:r>
              <a:rPr b="0" i="0" lang="en-US" sz="2000" u="none">
                <a:solidFill>
                  <a:schemeClr val="lt1"/>
                </a:solidFill>
                <a:latin typeface="Consolas"/>
                <a:ea typeface="Consolas"/>
                <a:cs typeface="Consolas"/>
                <a:sym typeface="Consolas"/>
              </a:rPr>
              <a:t>Send()</a:t>
            </a:r>
            <a:r>
              <a:rPr b="0" i="0" lang="en-US" sz="2400" u="none">
                <a:solidFill>
                  <a:schemeClr val="lt1"/>
                </a:solidFill>
                <a:latin typeface="Tahoma"/>
                <a:ea typeface="Tahoma"/>
                <a:cs typeface="Tahoma"/>
                <a:sym typeface="Tahoma"/>
              </a:rPr>
              <a:t>, объект </a:t>
            </a:r>
            <a:r>
              <a:rPr b="0" i="0" lang="en-US" sz="2000" u="none">
                <a:solidFill>
                  <a:schemeClr val="lt1"/>
                </a:solidFill>
                <a:latin typeface="Consolas"/>
                <a:ea typeface="Consolas"/>
                <a:cs typeface="Consolas"/>
                <a:sym typeface="Consolas"/>
              </a:rPr>
              <a:t>Mediator</a:t>
            </a:r>
            <a:r>
              <a:rPr b="0" i="0" lang="en-US" sz="2400" u="none">
                <a:solidFill>
                  <a:schemeClr val="lt1"/>
                </a:solidFill>
                <a:latin typeface="Tahoma"/>
                <a:ea typeface="Tahoma"/>
                <a:cs typeface="Tahoma"/>
                <a:sym typeface="Tahoma"/>
              </a:rPr>
              <a:t> вызывает у остальных зарегистрированных объектов метод </a:t>
            </a:r>
            <a:r>
              <a:rPr b="0" i="0" lang="en-US" sz="2000" u="none">
                <a:solidFill>
                  <a:schemeClr val="lt1"/>
                </a:solidFill>
                <a:latin typeface="Consolas"/>
                <a:ea typeface="Consolas"/>
                <a:cs typeface="Consolas"/>
                <a:sym typeface="Consolas"/>
              </a:rPr>
              <a:t>Receive()</a:t>
            </a:r>
            <a:r>
              <a:rPr b="0" i="0" lang="en-US" sz="2400" u="none">
                <a:solidFill>
                  <a:schemeClr val="lt1"/>
                </a:solidFill>
                <a:latin typeface="Tahoma"/>
                <a:ea typeface="Tahoma"/>
                <a:cs typeface="Tahoma"/>
                <a:sym typeface="Tahoma"/>
              </a:rPr>
              <a:t>.</a:t>
            </a:r>
            <a:endParaRPr/>
          </a:p>
          <a:p>
            <a:pPr indent="-220980" lvl="0" marL="342900" marR="0" rtl="0" algn="l">
              <a:spcBef>
                <a:spcPts val="480"/>
              </a:spcBef>
              <a:spcAft>
                <a:spcPts val="0"/>
              </a:spcAft>
              <a:buClr>
                <a:schemeClr val="hlink"/>
              </a:buClr>
              <a:buSzPts val="1920"/>
              <a:buFont typeface="Arial"/>
              <a:buNone/>
            </a:pPr>
            <a:r>
              <a:t/>
            </a:r>
            <a:endParaRPr b="0" i="0" sz="2400" u="none">
              <a:solidFill>
                <a:schemeClr val="lt1"/>
              </a:solidFill>
              <a:latin typeface="Tahoma"/>
              <a:ea typeface="Tahoma"/>
              <a:cs typeface="Tahoma"/>
              <a:sym typeface="Tahoma"/>
            </a:endParaRPr>
          </a:p>
        </p:txBody>
      </p:sp>
      <p:pic>
        <p:nvPicPr>
          <p:cNvPr id="1048" name="Google Shape;1048;p53"/>
          <p:cNvPicPr preferRelativeResize="0"/>
          <p:nvPr/>
        </p:nvPicPr>
        <p:blipFill rotWithShape="1">
          <a:blip r:embed="rId3">
            <a:alphaModFix/>
          </a:blip>
          <a:srcRect b="0" l="0" r="0" t="0"/>
          <a:stretch/>
        </p:blipFill>
        <p:spPr>
          <a:xfrm>
            <a:off x="114300" y="571500"/>
            <a:ext cx="8743950" cy="16002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pic>
        <p:nvPicPr>
          <p:cNvPr id="1054" name="Google Shape;1054;g310e2e1ab8f6143a_28"/>
          <p:cNvPicPr preferRelativeResize="0"/>
          <p:nvPr/>
        </p:nvPicPr>
        <p:blipFill>
          <a:blip r:embed="rId3">
            <a:alphaModFix/>
          </a:blip>
          <a:stretch>
            <a:fillRect/>
          </a:stretch>
        </p:blipFill>
        <p:spPr>
          <a:xfrm>
            <a:off x="1217824" y="1140050"/>
            <a:ext cx="6601450" cy="5329975"/>
          </a:xfrm>
          <a:prstGeom prst="rect">
            <a:avLst/>
          </a:prstGeom>
          <a:noFill/>
          <a:ln>
            <a:noFill/>
          </a:ln>
        </p:spPr>
      </p:pic>
      <p:sp>
        <p:nvSpPr>
          <p:cNvPr id="1055" name="Google Shape;1055;g310e2e1ab8f6143a_28"/>
          <p:cNvSpPr txBox="1"/>
          <p:nvPr/>
        </p:nvSpPr>
        <p:spPr>
          <a:xfrm>
            <a:off x="393785" y="1513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Структура</a:t>
            </a:r>
            <a:endParaRPr sz="3000">
              <a:solidFill>
                <a:schemeClr val="lt2"/>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g310e2e1ab8f6143a_35"/>
          <p:cNvSpPr txBox="1"/>
          <p:nvPr/>
        </p:nvSpPr>
        <p:spPr>
          <a:xfrm>
            <a:off x="0" y="0"/>
            <a:ext cx="8979000" cy="1300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800">
                <a:solidFill>
                  <a:srgbClr val="FFFFFF"/>
                </a:solidFill>
              </a:rPr>
              <a:t>Система создания программных продуктов включает ряд акторов: заказчики, программисты, тестировщики и так далее. Но нередко все эти акторы взаимодействуют между собой не непосредственно, а опосредованно через менеджера проектов. То есть менеджер проектов выполняет роль посредника.</a:t>
            </a:r>
            <a:endParaRPr sz="1800">
              <a:solidFill>
                <a:srgbClr val="FFFFFF"/>
              </a:solidFill>
            </a:endParaRPr>
          </a:p>
        </p:txBody>
      </p:sp>
      <p:pic>
        <p:nvPicPr>
          <p:cNvPr id="1062" name="Google Shape;1062;g310e2e1ab8f6143a_35"/>
          <p:cNvPicPr preferRelativeResize="0"/>
          <p:nvPr/>
        </p:nvPicPr>
        <p:blipFill>
          <a:blip r:embed="rId3">
            <a:alphaModFix amt="87000"/>
          </a:blip>
          <a:stretch>
            <a:fillRect/>
          </a:stretch>
        </p:blipFill>
        <p:spPr>
          <a:xfrm>
            <a:off x="488640" y="1450648"/>
            <a:ext cx="6666325" cy="49645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g310e2e1ab8f6143a_44"/>
          <p:cNvPicPr preferRelativeResize="0"/>
          <p:nvPr/>
        </p:nvPicPr>
        <p:blipFill>
          <a:blip r:embed="rId3">
            <a:alphaModFix/>
          </a:blip>
          <a:stretch>
            <a:fillRect/>
          </a:stretch>
        </p:blipFill>
        <p:spPr>
          <a:xfrm>
            <a:off x="0" y="-57916"/>
            <a:ext cx="4901001" cy="6763516"/>
          </a:xfrm>
          <a:prstGeom prst="rect">
            <a:avLst/>
          </a:prstGeom>
          <a:noFill/>
          <a:ln>
            <a:noFill/>
          </a:ln>
        </p:spPr>
      </p:pic>
      <p:pic>
        <p:nvPicPr>
          <p:cNvPr id="1069" name="Google Shape;1069;g310e2e1ab8f6143a_44"/>
          <p:cNvPicPr preferRelativeResize="0"/>
          <p:nvPr/>
        </p:nvPicPr>
        <p:blipFill>
          <a:blip r:embed="rId4">
            <a:alphaModFix/>
          </a:blip>
          <a:stretch>
            <a:fillRect/>
          </a:stretch>
        </p:blipFill>
        <p:spPr>
          <a:xfrm>
            <a:off x="4704000" y="-2"/>
            <a:ext cx="4440001" cy="3434952"/>
          </a:xfrm>
          <a:prstGeom prst="rect">
            <a:avLst/>
          </a:prstGeom>
          <a:noFill/>
          <a:ln>
            <a:noFill/>
          </a:ln>
        </p:spPr>
      </p:pic>
      <p:pic>
        <p:nvPicPr>
          <p:cNvPr id="1070" name="Google Shape;1070;g310e2e1ab8f6143a_44"/>
          <p:cNvPicPr preferRelativeResize="0"/>
          <p:nvPr/>
        </p:nvPicPr>
        <p:blipFill rotWithShape="1">
          <a:blip r:embed="rId5">
            <a:alphaModFix/>
          </a:blip>
          <a:srcRect b="0" l="0" r="0" t="7287"/>
          <a:stretch/>
        </p:blipFill>
        <p:spPr>
          <a:xfrm>
            <a:off x="4522750" y="4014936"/>
            <a:ext cx="4802501" cy="2690664"/>
          </a:xfrm>
          <a:prstGeom prst="rect">
            <a:avLst/>
          </a:prstGeom>
          <a:noFill/>
          <a:ln>
            <a:noFill/>
          </a:ln>
        </p:spPr>
      </p:pic>
      <p:sp>
        <p:nvSpPr>
          <p:cNvPr id="1071" name="Google Shape;1071;g310e2e1ab8f6143a_44"/>
          <p:cNvSpPr txBox="1"/>
          <p:nvPr/>
        </p:nvSpPr>
        <p:spPr>
          <a:xfrm>
            <a:off x="2743200" y="615462"/>
            <a:ext cx="2624100" cy="79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rgbClr val="FFFFFF"/>
                </a:solidFill>
                <a:highlight>
                  <a:srgbClr val="000000"/>
                </a:highlight>
              </a:rPr>
              <a:t>проверяет, от кого пришло сообщение, и в зависимости от отправителя</a:t>
            </a:r>
            <a:endParaRPr sz="1300">
              <a:solidFill>
                <a:srgbClr val="FFFFFF"/>
              </a:solidFill>
              <a:highlight>
                <a:srgbClr val="000000"/>
              </a:highlight>
            </a:endParaRPr>
          </a:p>
        </p:txBody>
      </p:sp>
      <p:sp>
        <p:nvSpPr>
          <p:cNvPr id="1072" name="Google Shape;1072;g310e2e1ab8f6143a_44"/>
          <p:cNvSpPr txBox="1"/>
          <p:nvPr/>
        </p:nvSpPr>
        <p:spPr>
          <a:xfrm>
            <a:off x="5627625" y="3124950"/>
            <a:ext cx="35163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FF"/>
                </a:solidFill>
                <a:highlight>
                  <a:srgbClr val="000000"/>
                </a:highlight>
              </a:rPr>
              <a:t>перенаправляет его другому объекту</a:t>
            </a:r>
            <a:endParaRPr>
              <a:solidFill>
                <a:srgbClr val="FFFFFF"/>
              </a:solidFill>
              <a:highlight>
                <a:srgbClr val="000000"/>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
          <p:cNvSpPr txBox="1"/>
          <p:nvPr>
            <p:ph type="title"/>
          </p:nvPr>
        </p:nvSpPr>
        <p:spPr>
          <a:xfrm>
            <a:off x="301625" y="228600"/>
            <a:ext cx="4710000" cy="88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000"/>
              <a:t>Аналогия из жизни</a:t>
            </a:r>
            <a:endParaRPr sz="3000">
              <a:solidFill>
                <a:schemeClr val="lt2"/>
              </a:solidFill>
              <a:latin typeface="Tahoma"/>
              <a:ea typeface="Tahoma"/>
              <a:cs typeface="Tahoma"/>
              <a:sym typeface="Tahoma"/>
            </a:endParaRPr>
          </a:p>
        </p:txBody>
      </p:sp>
      <p:sp>
        <p:nvSpPr>
          <p:cNvPr id="456" name="Google Shape;456;p6"/>
          <p:cNvSpPr txBox="1"/>
          <p:nvPr>
            <p:ph idx="1" type="body"/>
          </p:nvPr>
        </p:nvSpPr>
        <p:spPr>
          <a:xfrm>
            <a:off x="301650" y="772783"/>
            <a:ext cx="8540700" cy="1988400"/>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pic>
        <p:nvPicPr>
          <p:cNvPr id="457" name="Google Shape;457;p6"/>
          <p:cNvPicPr preferRelativeResize="0"/>
          <p:nvPr/>
        </p:nvPicPr>
        <p:blipFill rotWithShape="1">
          <a:blip r:embed="rId3">
            <a:alphaModFix/>
          </a:blip>
          <a:srcRect b="0" l="0" r="0" t="0"/>
          <a:stretch/>
        </p:blipFill>
        <p:spPr>
          <a:xfrm>
            <a:off x="648526" y="1087759"/>
            <a:ext cx="7846950" cy="4480933"/>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6" name="Shape 1076"/>
        <p:cNvGrpSpPr/>
        <p:nvPr/>
      </p:nvGrpSpPr>
      <p:grpSpPr>
        <a:xfrm>
          <a:off x="0" y="0"/>
          <a:ext cx="0" cy="0"/>
          <a:chOff x="0" y="0"/>
          <a:chExt cx="0" cy="0"/>
        </a:xfrm>
      </p:grpSpPr>
      <p:sp>
        <p:nvSpPr>
          <p:cNvPr id="1077" name="Google Shape;1077;p54"/>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1078" name="Google Shape;1078;p54"/>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pic>
        <p:nvPicPr>
          <p:cNvPr id="1079" name="Google Shape;1079;p54"/>
          <p:cNvPicPr preferRelativeResize="0"/>
          <p:nvPr/>
        </p:nvPicPr>
        <p:blipFill rotWithShape="1">
          <a:blip r:embed="rId3">
            <a:alphaModFix/>
          </a:blip>
          <a:srcRect b="0" l="0" r="0" t="0"/>
          <a:stretch/>
        </p:blipFill>
        <p:spPr>
          <a:xfrm>
            <a:off x="500062" y="428625"/>
            <a:ext cx="8293100" cy="564356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3" name="Shape 1083"/>
        <p:cNvGrpSpPr/>
        <p:nvPr/>
      </p:nvGrpSpPr>
      <p:grpSpPr>
        <a:xfrm>
          <a:off x="0" y="0"/>
          <a:ext cx="0" cy="0"/>
          <a:chOff x="0" y="0"/>
          <a:chExt cx="0" cy="0"/>
        </a:xfrm>
      </p:grpSpPr>
      <p:sp>
        <p:nvSpPr>
          <p:cNvPr id="1084" name="Google Shape;1084;p55"/>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1085" name="Google Shape;1085;p55"/>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1086" name="Google Shape;1086;p55"/>
          <p:cNvSpPr txBox="1"/>
          <p:nvPr/>
        </p:nvSpPr>
        <p:spPr>
          <a:xfrm>
            <a:off x="250825" y="58737"/>
            <a:ext cx="8642350" cy="50784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Consolas"/>
              <a:buNone/>
            </a:pP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class</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Chatroom</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private</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readonly</a:t>
            </a:r>
            <a:r>
              <a:rPr b="0" i="0" lang="en-US" sz="1800" u="none">
                <a:solidFill>
                  <a:srgbClr val="000000"/>
                </a:solidFill>
                <a:latin typeface="Consolas"/>
                <a:ea typeface="Consolas"/>
                <a:cs typeface="Consolas"/>
                <a:sym typeface="Consolas"/>
              </a:rPr>
              <a:t> ISet&lt;Participant&gt; _colleagues =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HashSet&lt;Participant&gt;();</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SignOn(Participant participant)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_colleagues.Add(participant);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Send(</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 message, </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 from)</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foreach</a:t>
            </a:r>
            <a:r>
              <a:rPr b="0" i="0" lang="en-US" sz="1800" u="none">
                <a:solidFill>
                  <a:srgbClr val="000000"/>
                </a:solidFill>
                <a:latin typeface="Consolas"/>
                <a:ea typeface="Consolas"/>
                <a:cs typeface="Consolas"/>
                <a:sym typeface="Consolas"/>
              </a:rPr>
              <a:t> (var colleague </a:t>
            </a:r>
            <a:r>
              <a:rPr b="0" i="0" lang="en-US" sz="1800" u="none">
                <a:solidFill>
                  <a:srgbClr val="0000FF"/>
                </a:solidFill>
                <a:latin typeface="Consolas"/>
                <a:ea typeface="Consolas"/>
                <a:cs typeface="Consolas"/>
                <a:sym typeface="Consolas"/>
              </a:rPr>
              <a:t>in</a:t>
            </a:r>
            <a:r>
              <a:rPr b="0" i="0" lang="en-US" sz="1800" u="none">
                <a:solidFill>
                  <a:srgbClr val="000000"/>
                </a:solidFill>
                <a:latin typeface="Consolas"/>
                <a:ea typeface="Consolas"/>
                <a:cs typeface="Consolas"/>
                <a:sym typeface="Consolas"/>
              </a:rPr>
              <a:t> _colleagues)</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colleague.Receive(message, from);</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90" name="Shape 1090"/>
        <p:cNvGrpSpPr/>
        <p:nvPr/>
      </p:nvGrpSpPr>
      <p:grpSpPr>
        <a:xfrm>
          <a:off x="0" y="0"/>
          <a:ext cx="0" cy="0"/>
          <a:chOff x="0" y="0"/>
          <a:chExt cx="0" cy="0"/>
        </a:xfrm>
      </p:grpSpPr>
      <p:sp>
        <p:nvSpPr>
          <p:cNvPr id="1091" name="Google Shape;1091;p56"/>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1092" name="Google Shape;1092;p56"/>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1093" name="Google Shape;1093;p56"/>
          <p:cNvSpPr txBox="1"/>
          <p:nvPr/>
        </p:nvSpPr>
        <p:spPr>
          <a:xfrm>
            <a:off x="17462" y="0"/>
            <a:ext cx="9107487" cy="67405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800"/>
              <a:buFont typeface="Consolas"/>
              <a:buNone/>
            </a:pP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class</a:t>
            </a:r>
            <a:r>
              <a:rPr b="0" i="0" lang="en-US" sz="1800" u="none">
                <a:solidFill>
                  <a:srgbClr val="000000"/>
                </a:solidFill>
                <a:latin typeface="Consolas"/>
                <a:ea typeface="Consolas"/>
                <a:cs typeface="Consolas"/>
                <a:sym typeface="Consolas"/>
              </a:rPr>
              <a:t> </a:t>
            </a:r>
            <a:r>
              <a:rPr b="0" i="0" lang="en-US" sz="1800" u="none">
                <a:solidFill>
                  <a:srgbClr val="2B91AF"/>
                </a:solidFill>
                <a:latin typeface="Consolas"/>
                <a:ea typeface="Consolas"/>
                <a:cs typeface="Consolas"/>
                <a:sym typeface="Consolas"/>
              </a:rPr>
              <a:t>Participant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private</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readonly</a:t>
            </a:r>
            <a:r>
              <a:rPr b="0" i="0" lang="en-US" sz="1800" u="none">
                <a:solidFill>
                  <a:srgbClr val="000000"/>
                </a:solidFill>
                <a:latin typeface="Consolas"/>
                <a:ea typeface="Consolas"/>
                <a:cs typeface="Consolas"/>
                <a:sym typeface="Consolas"/>
              </a:rPr>
              <a:t> Chatroom _chatroom;</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private</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readonly</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 _name;</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Participant(Chatroom chatroom, </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 name)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_chatroom = chatroom;</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_name = name;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chatroom.SignOn(</a:t>
            </a:r>
            <a:r>
              <a:rPr b="0" i="0" lang="en-US" sz="1800" u="none">
                <a:solidFill>
                  <a:srgbClr val="0000FF"/>
                </a:solidFill>
                <a:latin typeface="Consolas"/>
                <a:ea typeface="Consolas"/>
                <a:cs typeface="Consolas"/>
                <a:sym typeface="Consolas"/>
              </a:rPr>
              <a:t>this</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8000"/>
                </a:solidFill>
                <a:latin typeface="Consolas"/>
                <a:ea typeface="Consolas"/>
                <a:cs typeface="Consolas"/>
                <a:sym typeface="Consolas"/>
              </a:rPr>
              <a:t>// наследники могут определить свой метод обработки</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virtual</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Receive(</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 message, </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 from)</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WriteLine(</a:t>
            </a:r>
            <a:r>
              <a:rPr b="0" i="0" lang="en-US" sz="1800" u="none">
                <a:solidFill>
                  <a:srgbClr val="A31515"/>
                </a:solidFill>
                <a:latin typeface="Consolas"/>
                <a:ea typeface="Consolas"/>
                <a:cs typeface="Consolas"/>
                <a:sym typeface="Consolas"/>
              </a:rPr>
              <a:t>$"</a:t>
            </a:r>
            <a:r>
              <a:rPr b="0" i="0" lang="en-US" sz="1800" u="none">
                <a:solidFill>
                  <a:srgbClr val="000000"/>
                </a:solidFill>
                <a:latin typeface="Consolas"/>
                <a:ea typeface="Consolas"/>
                <a:cs typeface="Consolas"/>
                <a:sym typeface="Consolas"/>
              </a:rPr>
              <a:t>{_name}</a:t>
            </a:r>
            <a:r>
              <a:rPr b="0" i="0" lang="en-US" sz="1800" u="none">
                <a:solidFill>
                  <a:srgbClr val="A31515"/>
                </a:solidFill>
                <a:latin typeface="Consolas"/>
                <a:ea typeface="Consolas"/>
                <a:cs typeface="Consolas"/>
                <a:sym typeface="Consolas"/>
              </a:rPr>
              <a:t> received from </a:t>
            </a:r>
            <a:r>
              <a:rPr b="0" i="0" lang="en-US" sz="1800" u="none">
                <a:solidFill>
                  <a:srgbClr val="000000"/>
                </a:solidFill>
                <a:latin typeface="Consolas"/>
                <a:ea typeface="Consolas"/>
                <a:cs typeface="Consolas"/>
                <a:sym typeface="Consolas"/>
              </a:rPr>
              <a:t>{from}</a:t>
            </a:r>
            <a:r>
              <a:rPr b="0" i="0" lang="en-US" sz="1800" u="none">
                <a:solidFill>
                  <a:srgbClr val="A31515"/>
                </a:solidFill>
                <a:latin typeface="Consolas"/>
                <a:ea typeface="Consolas"/>
                <a:cs typeface="Consolas"/>
                <a:sym typeface="Consolas"/>
              </a:rPr>
              <a:t>: </a:t>
            </a:r>
            <a:r>
              <a:rPr b="0" i="0" lang="en-US" sz="1800" u="none">
                <a:solidFill>
                  <a:srgbClr val="000000"/>
                </a:solidFill>
                <a:latin typeface="Consolas"/>
                <a:ea typeface="Consolas"/>
                <a:cs typeface="Consolas"/>
                <a:sym typeface="Consolas"/>
              </a:rPr>
              <a:t>{message}</a:t>
            </a:r>
            <a:r>
              <a:rPr b="0" i="0" lang="en-US" sz="1800" u="none">
                <a:solidFill>
                  <a:srgbClr val="A31515"/>
                </a:solidFill>
                <a:latin typeface="Consolas"/>
                <a:ea typeface="Consolas"/>
                <a:cs typeface="Consolas"/>
                <a:sym typeface="Consolas"/>
              </a:rPr>
              <a:t>"</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public</a:t>
            </a: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void</a:t>
            </a:r>
            <a:r>
              <a:rPr b="0" i="0" lang="en-US" sz="1800" u="none">
                <a:solidFill>
                  <a:srgbClr val="000000"/>
                </a:solidFill>
                <a:latin typeface="Consolas"/>
                <a:ea typeface="Consolas"/>
                <a:cs typeface="Consolas"/>
                <a:sym typeface="Consolas"/>
              </a:rPr>
              <a:t> Send(</a:t>
            </a:r>
            <a:r>
              <a:rPr b="0" i="0" lang="en-US" sz="1800" u="none">
                <a:solidFill>
                  <a:srgbClr val="0000FF"/>
                </a:solidFill>
                <a:latin typeface="Consolas"/>
                <a:ea typeface="Consolas"/>
                <a:cs typeface="Consolas"/>
                <a:sym typeface="Consolas"/>
              </a:rPr>
              <a:t>string</a:t>
            </a:r>
            <a:r>
              <a:rPr b="0" i="0" lang="en-US" sz="1800" u="none">
                <a:solidFill>
                  <a:srgbClr val="000000"/>
                </a:solidFill>
                <a:latin typeface="Consolas"/>
                <a:ea typeface="Consolas"/>
                <a:cs typeface="Consolas"/>
                <a:sym typeface="Consolas"/>
              </a:rPr>
              <a:t> message)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WriteLine(</a:t>
            </a:r>
            <a:r>
              <a:rPr b="0" i="0" lang="en-US" sz="1800" u="none">
                <a:solidFill>
                  <a:srgbClr val="A31515"/>
                </a:solidFill>
                <a:latin typeface="Consolas"/>
                <a:ea typeface="Consolas"/>
                <a:cs typeface="Consolas"/>
                <a:sym typeface="Consolas"/>
              </a:rPr>
              <a:t>$"Send [from </a:t>
            </a:r>
            <a:r>
              <a:rPr b="0" i="0" lang="en-US" sz="1800" u="none">
                <a:solidFill>
                  <a:srgbClr val="000000"/>
                </a:solidFill>
                <a:latin typeface="Consolas"/>
                <a:ea typeface="Consolas"/>
                <a:cs typeface="Consolas"/>
                <a:sym typeface="Consolas"/>
              </a:rPr>
              <a:t>{_name}</a:t>
            </a:r>
            <a:r>
              <a:rPr b="0" i="0" lang="en-US" sz="1800" u="none">
                <a:solidFill>
                  <a:srgbClr val="A31515"/>
                </a:solidFill>
                <a:latin typeface="Consolas"/>
                <a:ea typeface="Consolas"/>
                <a:cs typeface="Consolas"/>
                <a:sym typeface="Consolas"/>
              </a:rPr>
              <a:t>]: </a:t>
            </a:r>
            <a:r>
              <a:rPr b="0" i="0" lang="en-US" sz="1800" u="none">
                <a:solidFill>
                  <a:srgbClr val="000000"/>
                </a:solidFill>
                <a:latin typeface="Consolas"/>
                <a:ea typeface="Consolas"/>
                <a:cs typeface="Consolas"/>
                <a:sym typeface="Consolas"/>
              </a:rPr>
              <a:t>{message}</a:t>
            </a:r>
            <a:r>
              <a:rPr b="0" i="0" lang="en-US" sz="1800" u="none">
                <a:solidFill>
                  <a:srgbClr val="A31515"/>
                </a:solidFill>
                <a:latin typeface="Consolas"/>
                <a:ea typeface="Consolas"/>
                <a:cs typeface="Consolas"/>
                <a:sym typeface="Consolas"/>
              </a:rPr>
              <a:t>"</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_chatroom.Send(message, _name);</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97" name="Shape 1097"/>
        <p:cNvGrpSpPr/>
        <p:nvPr/>
      </p:nvGrpSpPr>
      <p:grpSpPr>
        <a:xfrm>
          <a:off x="0" y="0"/>
          <a:ext cx="0" cy="0"/>
          <a:chOff x="0" y="0"/>
          <a:chExt cx="0" cy="0"/>
        </a:xfrm>
      </p:grpSpPr>
      <p:sp>
        <p:nvSpPr>
          <p:cNvPr id="1098" name="Google Shape;1098;p57"/>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ahoma"/>
              <a:ea typeface="Tahoma"/>
              <a:cs typeface="Tahoma"/>
              <a:sym typeface="Tahoma"/>
            </a:endParaRPr>
          </a:p>
        </p:txBody>
      </p:sp>
      <p:sp>
        <p:nvSpPr>
          <p:cNvPr id="1099" name="Google Shape;1099;p57"/>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180340" lvl="0" marL="342900" marR="0" rtl="0" algn="l">
              <a:spcBef>
                <a:spcPts val="0"/>
              </a:spcBef>
              <a:spcAft>
                <a:spcPts val="0"/>
              </a:spcAft>
              <a:buClr>
                <a:schemeClr val="hlink"/>
              </a:buClr>
              <a:buSzPts val="2560"/>
              <a:buFont typeface="Arial"/>
              <a:buNone/>
            </a:pPr>
            <a:r>
              <a:t/>
            </a:r>
            <a:endParaRPr sz="3200">
              <a:solidFill>
                <a:schemeClr val="lt1"/>
              </a:solidFill>
              <a:latin typeface="Tahoma"/>
              <a:ea typeface="Tahoma"/>
              <a:cs typeface="Tahoma"/>
              <a:sym typeface="Tahoma"/>
            </a:endParaRPr>
          </a:p>
        </p:txBody>
      </p:sp>
      <p:sp>
        <p:nvSpPr>
          <p:cNvPr id="1100" name="Google Shape;1100;p57"/>
          <p:cNvSpPr txBox="1"/>
          <p:nvPr/>
        </p:nvSpPr>
        <p:spPr>
          <a:xfrm>
            <a:off x="346075" y="168275"/>
            <a:ext cx="8496300" cy="28638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var</a:t>
            </a:r>
            <a:r>
              <a:rPr b="0" i="0" lang="en-US" sz="1800" u="none">
                <a:solidFill>
                  <a:srgbClr val="000000"/>
                </a:solidFill>
                <a:latin typeface="Consolas"/>
                <a:ea typeface="Consolas"/>
                <a:cs typeface="Consolas"/>
                <a:sym typeface="Consolas"/>
              </a:rPr>
              <a:t> chatroom =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Chatroom();</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var</a:t>
            </a:r>
            <a:r>
              <a:rPr b="0" i="0" lang="en-US" sz="1800" u="none">
                <a:solidFill>
                  <a:srgbClr val="000000"/>
                </a:solidFill>
                <a:latin typeface="Consolas"/>
                <a:ea typeface="Consolas"/>
                <a:cs typeface="Consolas"/>
                <a:sym typeface="Consolas"/>
              </a:rPr>
              <a:t> john =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Participant(chatroom, </a:t>
            </a:r>
            <a:r>
              <a:rPr b="0" i="0" lang="en-US" sz="1800" u="none">
                <a:solidFill>
                  <a:srgbClr val="A31515"/>
                </a:solidFill>
                <a:latin typeface="Consolas"/>
                <a:ea typeface="Consolas"/>
                <a:cs typeface="Consolas"/>
                <a:sym typeface="Consolas"/>
              </a:rPr>
              <a:t>"John"</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var</a:t>
            </a:r>
            <a:r>
              <a:rPr b="0" i="0" lang="en-US" sz="1800" u="none">
                <a:solidFill>
                  <a:srgbClr val="000000"/>
                </a:solidFill>
                <a:latin typeface="Consolas"/>
                <a:ea typeface="Consolas"/>
                <a:cs typeface="Consolas"/>
                <a:sym typeface="Consolas"/>
              </a:rPr>
              <a:t> lucy =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Participant(chatroom, </a:t>
            </a:r>
            <a:r>
              <a:rPr b="0" i="0" lang="en-US" sz="1800" u="none">
                <a:solidFill>
                  <a:srgbClr val="A31515"/>
                </a:solidFill>
                <a:latin typeface="Consolas"/>
                <a:ea typeface="Consolas"/>
                <a:cs typeface="Consolas"/>
                <a:sym typeface="Consolas"/>
              </a:rPr>
              <a:t>"Lucy"</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a:t>
            </a:r>
            <a:r>
              <a:rPr b="0" i="0" lang="en-US" sz="1800" u="none">
                <a:solidFill>
                  <a:srgbClr val="0000FF"/>
                </a:solidFill>
                <a:latin typeface="Consolas"/>
                <a:ea typeface="Consolas"/>
                <a:cs typeface="Consolas"/>
                <a:sym typeface="Consolas"/>
              </a:rPr>
              <a:t>var</a:t>
            </a:r>
            <a:r>
              <a:rPr b="0" i="0" lang="en-US" sz="1800" u="none">
                <a:solidFill>
                  <a:srgbClr val="000000"/>
                </a:solidFill>
                <a:latin typeface="Consolas"/>
                <a:ea typeface="Consolas"/>
                <a:cs typeface="Consolas"/>
                <a:sym typeface="Consolas"/>
              </a:rPr>
              <a:t> david = </a:t>
            </a:r>
            <a:r>
              <a:rPr b="0" i="0" lang="en-US" sz="1800" u="none">
                <a:solidFill>
                  <a:srgbClr val="0000FF"/>
                </a:solidFill>
                <a:latin typeface="Consolas"/>
                <a:ea typeface="Consolas"/>
                <a:cs typeface="Consolas"/>
                <a:sym typeface="Consolas"/>
              </a:rPr>
              <a:t>new</a:t>
            </a:r>
            <a:r>
              <a:rPr b="0" i="0" lang="en-US" sz="1800" u="none">
                <a:solidFill>
                  <a:srgbClr val="000000"/>
                </a:solidFill>
                <a:latin typeface="Consolas"/>
                <a:ea typeface="Consolas"/>
                <a:cs typeface="Consolas"/>
                <a:sym typeface="Consolas"/>
              </a:rPr>
              <a:t> Participant(chatroom, </a:t>
            </a:r>
            <a:r>
              <a:rPr b="0" i="0" lang="en-US" sz="1800" u="none">
                <a:solidFill>
                  <a:srgbClr val="A31515"/>
                </a:solidFill>
                <a:latin typeface="Consolas"/>
                <a:ea typeface="Consolas"/>
                <a:cs typeface="Consolas"/>
                <a:sym typeface="Consolas"/>
              </a:rPr>
              <a:t>"David"</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chemeClr val="lt1"/>
              </a:buClr>
              <a:buSzPts val="1800"/>
              <a:buFont typeface="Tahoma"/>
              <a:buNone/>
            </a:pPr>
            <a:r>
              <a:t/>
            </a:r>
            <a:endParaRPr b="0" i="0" sz="1800" u="non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john.Send(</a:t>
            </a:r>
            <a:r>
              <a:rPr b="0" i="0" lang="en-US" sz="1800" u="none">
                <a:solidFill>
                  <a:srgbClr val="A31515"/>
                </a:solidFill>
                <a:latin typeface="Consolas"/>
                <a:ea typeface="Consolas"/>
                <a:cs typeface="Consolas"/>
                <a:sym typeface="Consolas"/>
              </a:rPr>
              <a:t>"Meeting on Tuesday, please all ack"</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david.Send(</a:t>
            </a:r>
            <a:r>
              <a:rPr b="0" i="0" lang="en-US" sz="1800" u="none">
                <a:solidFill>
                  <a:srgbClr val="A31515"/>
                </a:solidFill>
                <a:latin typeface="Consolas"/>
                <a:ea typeface="Consolas"/>
                <a:cs typeface="Consolas"/>
                <a:sym typeface="Consolas"/>
              </a:rPr>
              <a:t>"Ack"</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john.Send(</a:t>
            </a:r>
            <a:r>
              <a:rPr b="0" i="0" lang="en-US" sz="1800" u="none">
                <a:solidFill>
                  <a:srgbClr val="A31515"/>
                </a:solidFill>
                <a:latin typeface="Consolas"/>
                <a:ea typeface="Consolas"/>
                <a:cs typeface="Consolas"/>
                <a:sym typeface="Consolas"/>
              </a:rPr>
              <a:t>"Still awaiting some acks"</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lucy.Send(</a:t>
            </a:r>
            <a:r>
              <a:rPr b="0" i="0" lang="en-US" sz="1800" u="none">
                <a:solidFill>
                  <a:srgbClr val="A31515"/>
                </a:solidFill>
                <a:latin typeface="Consolas"/>
                <a:ea typeface="Consolas"/>
                <a:cs typeface="Consolas"/>
                <a:sym typeface="Consolas"/>
              </a:rPr>
              <a:t>"Ack"</a:t>
            </a:r>
            <a:r>
              <a:rPr b="0" i="0" lang="en-US" sz="1800" u="non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000000"/>
              </a:buClr>
              <a:buSzPts val="1800"/>
              <a:buFont typeface="Consolas"/>
              <a:buNone/>
            </a:pPr>
            <a:r>
              <a:rPr b="0" i="0" lang="en-US" sz="1800" u="none">
                <a:solidFill>
                  <a:srgbClr val="000000"/>
                </a:solidFill>
                <a:latin typeface="Consolas"/>
                <a:ea typeface="Consolas"/>
                <a:cs typeface="Consolas"/>
                <a:sym typeface="Consolas"/>
              </a:rPr>
              <a:t>            john.Send(</a:t>
            </a:r>
            <a:r>
              <a:rPr b="0" i="0" lang="en-US" sz="1800" u="none">
                <a:solidFill>
                  <a:srgbClr val="A31515"/>
                </a:solidFill>
                <a:latin typeface="Consolas"/>
                <a:ea typeface="Consolas"/>
                <a:cs typeface="Consolas"/>
                <a:sym typeface="Consolas"/>
              </a:rPr>
              <a:t>"Thanks all"</a:t>
            </a:r>
            <a:r>
              <a:rPr b="0" i="0" lang="en-US" sz="1800" u="none">
                <a:solidFill>
                  <a:srgbClr val="000000"/>
                </a:solidFill>
                <a:latin typeface="Consolas"/>
                <a:ea typeface="Consolas"/>
                <a:cs typeface="Consolas"/>
                <a:sym typeface="Consolas"/>
              </a:rPr>
              <a:t>);</a:t>
            </a:r>
            <a:endParaRPr/>
          </a:p>
        </p:txBody>
      </p:sp>
      <p:pic>
        <p:nvPicPr>
          <p:cNvPr id="1101" name="Google Shape;1101;p57"/>
          <p:cNvPicPr preferRelativeResize="0"/>
          <p:nvPr/>
        </p:nvPicPr>
        <p:blipFill rotWithShape="1">
          <a:blip r:embed="rId3">
            <a:alphaModFix/>
          </a:blip>
          <a:srcRect b="0" l="0" r="0" t="0"/>
          <a:stretch/>
        </p:blipFill>
        <p:spPr>
          <a:xfrm>
            <a:off x="1763712" y="3011487"/>
            <a:ext cx="6819900" cy="38290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58"/>
          <p:cNvSpPr txBox="1"/>
          <p:nvPr>
            <p:ph type="title"/>
          </p:nvPr>
        </p:nvSpPr>
        <p:spPr>
          <a:xfrm>
            <a:off x="301625" y="228600"/>
            <a:ext cx="8540750" cy="7524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ahoma"/>
              <a:buNone/>
            </a:pPr>
            <a:r>
              <a:rPr b="0" i="0" lang="en-US" sz="4400" u="none">
                <a:solidFill>
                  <a:schemeClr val="lt2"/>
                </a:solidFill>
                <a:latin typeface="Tahoma"/>
                <a:ea typeface="Tahoma"/>
                <a:cs typeface="Tahoma"/>
                <a:sym typeface="Tahoma"/>
              </a:rPr>
              <a:t>Посредник – примеры (в .NET)</a:t>
            </a:r>
            <a:endParaRPr/>
          </a:p>
        </p:txBody>
      </p:sp>
      <p:sp>
        <p:nvSpPr>
          <p:cNvPr id="1108" name="Google Shape;1108;p58"/>
          <p:cNvSpPr txBox="1"/>
          <p:nvPr>
            <p:ph idx="1" type="body"/>
          </p:nvPr>
        </p:nvSpPr>
        <p:spPr>
          <a:xfrm>
            <a:off x="280987" y="1052512"/>
            <a:ext cx="8540750" cy="4498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1CADE4"/>
              </a:buClr>
              <a:buSzPts val="1920"/>
              <a:buFont typeface="Arial"/>
              <a:buChar char="►"/>
            </a:pPr>
            <a:r>
              <a:rPr b="0" i="0" lang="en-US" sz="2400" u="none">
                <a:solidFill>
                  <a:schemeClr val="lt1"/>
                </a:solidFill>
                <a:latin typeface="Tahoma"/>
                <a:ea typeface="Tahoma"/>
                <a:cs typeface="Tahoma"/>
                <a:sym typeface="Tahoma"/>
              </a:rPr>
              <a:t>1. Класс </a:t>
            </a:r>
            <a:r>
              <a:rPr b="0" i="0" lang="en-US" sz="2000" u="none">
                <a:solidFill>
                  <a:schemeClr val="lt1"/>
                </a:solidFill>
                <a:latin typeface="Consolas"/>
                <a:ea typeface="Consolas"/>
                <a:cs typeface="Consolas"/>
                <a:sym typeface="Consolas"/>
              </a:rPr>
              <a:t>EventAggregator</a:t>
            </a:r>
            <a:r>
              <a:rPr b="0" i="0" lang="en-US" sz="2400" u="none">
                <a:solidFill>
                  <a:schemeClr val="lt1"/>
                </a:solidFill>
                <a:latin typeface="Tahoma"/>
                <a:ea typeface="Tahoma"/>
                <a:cs typeface="Tahoma"/>
                <a:sym typeface="Tahoma"/>
              </a:rPr>
              <a:t>, используемый в WPF.</a:t>
            </a:r>
            <a:endParaRPr/>
          </a:p>
          <a:p>
            <a:pPr indent="-342900" lvl="0" marL="342900" marR="0" rtl="0" algn="l">
              <a:lnSpc>
                <a:spcPct val="100000"/>
              </a:lnSpc>
              <a:spcBef>
                <a:spcPts val="480"/>
              </a:spcBef>
              <a:spcAft>
                <a:spcPts val="0"/>
              </a:spcAft>
              <a:buClr>
                <a:srgbClr val="1CADE4"/>
              </a:buClr>
              <a:buSzPts val="1920"/>
              <a:buFont typeface="Arial"/>
              <a:buChar char="►"/>
            </a:pPr>
            <a:r>
              <a:rPr b="0" i="0" lang="en-US" sz="2400" u="none">
                <a:solidFill>
                  <a:schemeClr val="lt1"/>
                </a:solidFill>
                <a:latin typeface="Tahoma"/>
                <a:ea typeface="Tahoma"/>
                <a:cs typeface="Tahoma"/>
                <a:sym typeface="Tahoma"/>
              </a:rPr>
              <a:t>2. Примерами использования паттерна являются любые системы с выделенными очередями сообщений.</a:t>
            </a:r>
            <a:endParaRPr/>
          </a:p>
          <a:p>
            <a:pPr indent="-342900" lvl="0" marL="342900" marR="0" rtl="0" algn="l">
              <a:lnSpc>
                <a:spcPct val="100000"/>
              </a:lnSpc>
              <a:spcBef>
                <a:spcPts val="480"/>
              </a:spcBef>
              <a:spcAft>
                <a:spcPts val="0"/>
              </a:spcAft>
              <a:buClr>
                <a:srgbClr val="1CADE4"/>
              </a:buClr>
              <a:buSzPts val="1920"/>
              <a:buFont typeface="Arial"/>
              <a:buChar char="►"/>
            </a:pPr>
            <a:r>
              <a:rPr b="0" i="0" lang="en-US" sz="2400" u="none">
                <a:solidFill>
                  <a:schemeClr val="lt1"/>
                </a:solidFill>
                <a:latin typeface="Tahoma"/>
                <a:ea typeface="Tahoma"/>
                <a:cs typeface="Tahoma"/>
                <a:sym typeface="Tahoma"/>
              </a:rPr>
              <a:t>3*. WinForms – форма представляет собой посредник, объединяющий элементы управления. Форма подписывается на события одного элемента управления и уведомляет бизнес-объекты или другие элементы.</a:t>
            </a:r>
            <a:endParaRPr/>
          </a:p>
        </p:txBody>
      </p:sp>
      <p:pic>
        <p:nvPicPr>
          <p:cNvPr descr="Ð­Ð»ÐµÐ¼ÐµÐ½ÑÑ Ð¾Ð±ÑÐ°ÑÑÑÑ ÑÐµÑÐµÐ· Ð¿Ð¾ÑÑÐµÐ´Ð½Ð¸ÐºÐ°" id="1109" name="Google Shape;1109;p58"/>
          <p:cNvPicPr preferRelativeResize="0"/>
          <p:nvPr/>
        </p:nvPicPr>
        <p:blipFill rotWithShape="1">
          <a:blip r:embed="rId3">
            <a:alphaModFix/>
          </a:blip>
          <a:srcRect b="0" l="0" r="0" t="0"/>
          <a:stretch/>
        </p:blipFill>
        <p:spPr>
          <a:xfrm>
            <a:off x="4673600" y="4149725"/>
            <a:ext cx="4265612" cy="1989137"/>
          </a:xfrm>
          <a:prstGeom prst="rect">
            <a:avLst/>
          </a:prstGeom>
          <a:noFill/>
          <a:ln>
            <a:noFill/>
          </a:ln>
        </p:spPr>
      </p:pic>
      <p:pic>
        <p:nvPicPr>
          <p:cNvPr descr="ÐÐµÑÐ¿Ð¾ÑÑÐ´Ð¾ÑÐ½ÑÐµ ÑÐ²ÑÐ·Ð¸ Ð¼ÐµÐ¶Ð´Ñ ÑÐ»ÐµÐ¼ÐµÐ½ÑÐ°Ð¼Ð¸ Ð¿Ð¾Ð»ÑÐ·Ð¾Ð²Ð°ÑÐµÐ»ÑÑÐºÐ¾Ð³Ð¾ Ð¸Ð½ÑÐµÑÑÐµÐ¹ÑÐ°" id="1110" name="Google Shape;1110;p58"/>
          <p:cNvPicPr preferRelativeResize="0"/>
          <p:nvPr/>
        </p:nvPicPr>
        <p:blipFill rotWithShape="1">
          <a:blip r:embed="rId4">
            <a:alphaModFix/>
          </a:blip>
          <a:srcRect b="0" l="0" r="0" t="0"/>
          <a:stretch/>
        </p:blipFill>
        <p:spPr>
          <a:xfrm>
            <a:off x="280987" y="4149725"/>
            <a:ext cx="4264025" cy="1989137"/>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59"/>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ahoma"/>
              <a:buNone/>
            </a:pPr>
            <a:r>
              <a:rPr b="1" i="0" lang="en-US" sz="4400" u="none">
                <a:solidFill>
                  <a:schemeClr val="lt2"/>
                </a:solidFill>
                <a:latin typeface="Tahoma"/>
                <a:ea typeface="Tahoma"/>
                <a:cs typeface="Tahoma"/>
                <a:sym typeface="Tahoma"/>
              </a:rPr>
              <a:t>Применимость</a:t>
            </a:r>
            <a:br>
              <a:rPr b="1" i="0" lang="en-US" sz="4400" u="none">
                <a:solidFill>
                  <a:schemeClr val="lt2"/>
                </a:solidFill>
                <a:latin typeface="Tahoma"/>
                <a:ea typeface="Tahoma"/>
                <a:cs typeface="Tahoma"/>
                <a:sym typeface="Tahoma"/>
              </a:rPr>
            </a:br>
            <a:endParaRPr/>
          </a:p>
        </p:txBody>
      </p:sp>
      <p:sp>
        <p:nvSpPr>
          <p:cNvPr id="1116" name="Google Shape;1116;p59"/>
          <p:cNvSpPr txBox="1"/>
          <p:nvPr>
            <p:ph idx="1" type="body"/>
          </p:nvPr>
        </p:nvSpPr>
        <p:spPr>
          <a:xfrm>
            <a:off x="301625" y="808037"/>
            <a:ext cx="8540750" cy="4498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hlink"/>
              </a:buClr>
              <a:buSzPts val="1920"/>
              <a:buFont typeface="Arial"/>
              <a:buChar char="►"/>
            </a:pPr>
            <a:r>
              <a:rPr b="0" i="0" lang="en-US" sz="2400" u="none">
                <a:solidFill>
                  <a:schemeClr val="lt1"/>
                </a:solidFill>
                <a:latin typeface="Tahoma"/>
                <a:ea typeface="Tahoma"/>
                <a:cs typeface="Tahoma"/>
                <a:sym typeface="Tahoma"/>
              </a:rPr>
              <a:t>Когда вам сложно менять некоторые классы из-за того, что они имеют множество хаотичных связей с другими классами.</a:t>
            </a:r>
            <a:endParaRPr/>
          </a:p>
          <a:p>
            <a:pPr indent="-220980" lvl="0" marL="342900" marR="0" rtl="0" algn="l">
              <a:lnSpc>
                <a:spcPct val="100000"/>
              </a:lnSpc>
              <a:spcBef>
                <a:spcPts val="480"/>
              </a:spcBef>
              <a:spcAft>
                <a:spcPts val="0"/>
              </a:spcAft>
              <a:buClr>
                <a:schemeClr val="hlink"/>
              </a:buClr>
              <a:buSzPts val="1920"/>
              <a:buFont typeface="Arial"/>
              <a:buNone/>
            </a:pPr>
            <a:r>
              <a:t/>
            </a:r>
            <a:endParaRPr b="0" i="0" sz="2400" u="none">
              <a:solidFill>
                <a:schemeClr val="lt1"/>
              </a:solidFill>
              <a:latin typeface="Tahoma"/>
              <a:ea typeface="Tahoma"/>
              <a:cs typeface="Tahoma"/>
              <a:sym typeface="Tahoma"/>
            </a:endParaRPr>
          </a:p>
          <a:p>
            <a:pPr indent="-342900" lvl="0" marL="342900" marR="0" rtl="0" algn="l">
              <a:lnSpc>
                <a:spcPct val="100000"/>
              </a:lnSpc>
              <a:spcBef>
                <a:spcPts val="480"/>
              </a:spcBef>
              <a:spcAft>
                <a:spcPts val="0"/>
              </a:spcAft>
              <a:buClr>
                <a:schemeClr val="hlink"/>
              </a:buClr>
              <a:buSzPts val="1920"/>
              <a:buFont typeface="Arial"/>
              <a:buChar char="►"/>
            </a:pPr>
            <a:r>
              <a:rPr b="0" i="0" lang="en-US" sz="2400" u="none">
                <a:solidFill>
                  <a:schemeClr val="lt1"/>
                </a:solidFill>
                <a:latin typeface="Tahoma"/>
                <a:ea typeface="Tahoma"/>
                <a:cs typeface="Tahoma"/>
                <a:sym typeface="Tahoma"/>
              </a:rPr>
              <a:t>Когда вы не можете повторно использовать класс, поскольку он зависит от других классов.</a:t>
            </a:r>
            <a:endParaRPr/>
          </a:p>
          <a:p>
            <a:pPr indent="-220980" lvl="0" marL="342900" marR="0" rtl="0" algn="l">
              <a:lnSpc>
                <a:spcPct val="100000"/>
              </a:lnSpc>
              <a:spcBef>
                <a:spcPts val="480"/>
              </a:spcBef>
              <a:spcAft>
                <a:spcPts val="0"/>
              </a:spcAft>
              <a:buClr>
                <a:schemeClr val="hlink"/>
              </a:buClr>
              <a:buSzPts val="1920"/>
              <a:buFont typeface="Arial"/>
              <a:buNone/>
            </a:pPr>
            <a:r>
              <a:t/>
            </a:r>
            <a:endParaRPr b="0" i="0" sz="2400" u="none">
              <a:solidFill>
                <a:schemeClr val="lt1"/>
              </a:solidFill>
              <a:latin typeface="Tahoma"/>
              <a:ea typeface="Tahoma"/>
              <a:cs typeface="Tahoma"/>
              <a:sym typeface="Tahoma"/>
            </a:endParaRPr>
          </a:p>
          <a:p>
            <a:pPr indent="-342900" lvl="0" marL="342900" marR="0" rtl="0" algn="l">
              <a:lnSpc>
                <a:spcPct val="100000"/>
              </a:lnSpc>
              <a:spcBef>
                <a:spcPts val="480"/>
              </a:spcBef>
              <a:spcAft>
                <a:spcPts val="0"/>
              </a:spcAft>
              <a:buClr>
                <a:schemeClr val="hlink"/>
              </a:buClr>
              <a:buSzPts val="1920"/>
              <a:buFont typeface="Arial"/>
              <a:buChar char="►"/>
            </a:pPr>
            <a:r>
              <a:rPr b="0" i="0" lang="en-US" sz="2400" u="none">
                <a:solidFill>
                  <a:schemeClr val="lt1"/>
                </a:solidFill>
                <a:latin typeface="Tahoma"/>
                <a:ea typeface="Tahoma"/>
                <a:cs typeface="Tahoma"/>
                <a:sym typeface="Tahoma"/>
              </a:rPr>
              <a:t>Когда вам приходится создавать множество подклассов компонентов, чтобы использовать одни и те же компоненты в разных контекстах.</a:t>
            </a:r>
            <a:br>
              <a:rPr b="0" i="0" lang="en-US" sz="2400" u="none">
                <a:solidFill>
                  <a:schemeClr val="lt1"/>
                </a:solidFill>
                <a:latin typeface="Tahoma"/>
                <a:ea typeface="Tahoma"/>
                <a:cs typeface="Tahoma"/>
                <a:sym typeface="Tahoma"/>
              </a:rPr>
            </a:b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60"/>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ahoma"/>
              <a:buNone/>
            </a:pPr>
            <a:r>
              <a:rPr b="1" i="0" lang="en-US" sz="4400" u="none">
                <a:solidFill>
                  <a:schemeClr val="lt2"/>
                </a:solidFill>
                <a:latin typeface="Tahoma"/>
                <a:ea typeface="Tahoma"/>
                <a:cs typeface="Tahoma"/>
                <a:sym typeface="Tahoma"/>
              </a:rPr>
              <a:t>Преимущества и недостатки</a:t>
            </a:r>
            <a:endParaRPr/>
          </a:p>
        </p:txBody>
      </p:sp>
      <p:sp>
        <p:nvSpPr>
          <p:cNvPr id="1122" name="Google Shape;1122;p60"/>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SzPts val="2560"/>
              <a:buFont typeface="Arial"/>
              <a:buNone/>
            </a:pPr>
            <a:r>
              <a:rPr b="0" i="0" lang="en-US" sz="3200" u="none">
                <a:solidFill>
                  <a:schemeClr val="lt1"/>
                </a:solidFill>
                <a:latin typeface="Tahoma"/>
                <a:ea typeface="Tahoma"/>
                <a:cs typeface="Tahoma"/>
                <a:sym typeface="Tahoma"/>
              </a:rPr>
              <a:t>+ Устраняет зависимости между компонентами, позволяя повторно их использовать.</a:t>
            </a:r>
            <a:endParaRPr/>
          </a:p>
          <a:p>
            <a:pPr indent="0" lvl="0" marL="0" marR="0" rtl="0" algn="l">
              <a:lnSpc>
                <a:spcPct val="100000"/>
              </a:lnSpc>
              <a:spcBef>
                <a:spcPts val="640"/>
              </a:spcBef>
              <a:spcAft>
                <a:spcPts val="0"/>
              </a:spcAft>
              <a:buClr>
                <a:schemeClr val="hlink"/>
              </a:buClr>
              <a:buSzPts val="2560"/>
              <a:buFont typeface="Arial"/>
              <a:buNone/>
            </a:pPr>
            <a:r>
              <a:rPr b="0" i="0" lang="en-US" sz="3200" u="none">
                <a:solidFill>
                  <a:schemeClr val="lt1"/>
                </a:solidFill>
                <a:latin typeface="Tahoma"/>
                <a:ea typeface="Tahoma"/>
                <a:cs typeface="Tahoma"/>
                <a:sym typeface="Tahoma"/>
              </a:rPr>
              <a:t> + Упрощает взаимодействие между компонентами.</a:t>
            </a:r>
            <a:endParaRPr/>
          </a:p>
          <a:p>
            <a:pPr indent="0" lvl="0" marL="0" marR="0" rtl="0" algn="l">
              <a:lnSpc>
                <a:spcPct val="100000"/>
              </a:lnSpc>
              <a:spcBef>
                <a:spcPts val="640"/>
              </a:spcBef>
              <a:spcAft>
                <a:spcPts val="0"/>
              </a:spcAft>
              <a:buClr>
                <a:schemeClr val="hlink"/>
              </a:buClr>
              <a:buSzPts val="2560"/>
              <a:buFont typeface="Arial"/>
              <a:buNone/>
            </a:pPr>
            <a:r>
              <a:rPr b="0" i="0" lang="en-US" sz="3200" u="none">
                <a:solidFill>
                  <a:schemeClr val="lt1"/>
                </a:solidFill>
                <a:latin typeface="Tahoma"/>
                <a:ea typeface="Tahoma"/>
                <a:cs typeface="Tahoma"/>
                <a:sym typeface="Tahoma"/>
              </a:rPr>
              <a:t>+ Централизует управление в одном месте.</a:t>
            </a:r>
            <a:endParaRPr/>
          </a:p>
          <a:p>
            <a:pPr indent="0" lvl="0" marL="0" marR="0" rtl="0" algn="l">
              <a:lnSpc>
                <a:spcPct val="100000"/>
              </a:lnSpc>
              <a:spcBef>
                <a:spcPts val="640"/>
              </a:spcBef>
              <a:spcAft>
                <a:spcPts val="0"/>
              </a:spcAft>
              <a:buClr>
                <a:schemeClr val="hlink"/>
              </a:buClr>
              <a:buSzPts val="2560"/>
              <a:buFont typeface="Arial"/>
              <a:buNone/>
            </a:pPr>
            <a:r>
              <a:rPr b="0" i="0" lang="en-US" sz="3200" u="none">
                <a:solidFill>
                  <a:schemeClr val="lt1"/>
                </a:solidFill>
                <a:latin typeface="Tahoma"/>
                <a:ea typeface="Tahoma"/>
                <a:cs typeface="Tahoma"/>
                <a:sym typeface="Tahoma"/>
              </a:rPr>
              <a:t> </a:t>
            </a:r>
            <a:endParaRPr b="0" i="0" sz="3200" u="none">
              <a:solidFill>
                <a:schemeClr val="lt1"/>
              </a:solidFill>
              <a:latin typeface="Tahoma"/>
              <a:ea typeface="Tahoma"/>
              <a:cs typeface="Tahoma"/>
              <a:sym typeface="Tahoma"/>
            </a:endParaRPr>
          </a:p>
          <a:p>
            <a:pPr indent="0" lvl="0" marL="0" marR="0" rtl="0" algn="l">
              <a:lnSpc>
                <a:spcPct val="100000"/>
              </a:lnSpc>
              <a:spcBef>
                <a:spcPts val="640"/>
              </a:spcBef>
              <a:spcAft>
                <a:spcPts val="0"/>
              </a:spcAft>
              <a:buClr>
                <a:schemeClr val="hlink"/>
              </a:buClr>
              <a:buSzPts val="2560"/>
              <a:buFont typeface="Arial"/>
              <a:buNone/>
            </a:pPr>
            <a:r>
              <a:rPr b="0" i="0" lang="en-US" sz="3200" u="none">
                <a:solidFill>
                  <a:schemeClr val="lt1"/>
                </a:solidFill>
                <a:latin typeface="Tahoma"/>
                <a:ea typeface="Tahoma"/>
                <a:cs typeface="Tahoma"/>
                <a:sym typeface="Tahoma"/>
              </a:rPr>
              <a:t>-Посредник может </a:t>
            </a:r>
            <a:r>
              <a:rPr b="1" i="0" lang="en-US" sz="3200" u="none">
                <a:solidFill>
                  <a:schemeClr val="lt1"/>
                </a:solidFill>
                <a:latin typeface="Tahoma"/>
                <a:ea typeface="Tahoma"/>
                <a:cs typeface="Tahoma"/>
                <a:sym typeface="Tahoma"/>
              </a:rPr>
              <a:t>сильно раздуться</a:t>
            </a:r>
            <a:r>
              <a:rPr b="0" i="0" lang="en-US" sz="3200" u="none">
                <a:solidFill>
                  <a:schemeClr val="lt1"/>
                </a:solidFill>
                <a:latin typeface="Tahoma"/>
                <a:ea typeface="Tahoma"/>
                <a:cs typeface="Tahoma"/>
                <a:sym typeface="Tahoma"/>
              </a:rPr>
              <a:t>.</a:t>
            </a:r>
            <a:endParaRPr/>
          </a:p>
          <a:p>
            <a:pPr indent="-180340" lvl="0" marL="342900" marR="0" rtl="0" algn="l">
              <a:spcBef>
                <a:spcPts val="640"/>
              </a:spcBef>
              <a:spcAft>
                <a:spcPts val="0"/>
              </a:spcAft>
              <a:buClr>
                <a:schemeClr val="hlink"/>
              </a:buClr>
              <a:buSzPts val="2560"/>
              <a:buFont typeface="Arial"/>
              <a:buNone/>
            </a:pPr>
            <a:r>
              <a:t/>
            </a:r>
            <a:endParaRPr b="0" i="0" sz="3200" u="none">
              <a:solidFill>
                <a:schemeClr val="lt1"/>
              </a:solidFill>
              <a:latin typeface="Tahoma"/>
              <a:ea typeface="Tahoma"/>
              <a:cs typeface="Tahoma"/>
              <a:sym typeface="Tahoma"/>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26" name="Shape 1126"/>
        <p:cNvGrpSpPr/>
        <p:nvPr/>
      </p:nvGrpSpPr>
      <p:grpSpPr>
        <a:xfrm>
          <a:off x="0" y="0"/>
          <a:ext cx="0" cy="0"/>
          <a:chOff x="0" y="0"/>
          <a:chExt cx="0" cy="0"/>
        </a:xfrm>
      </p:grpSpPr>
      <p:sp>
        <p:nvSpPr>
          <p:cNvPr id="1127" name="Google Shape;1127;p61"/>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ahoma"/>
              <a:buNone/>
            </a:pPr>
            <a:r>
              <a:rPr b="1" i="0" lang="en-US" sz="4400" u="none">
                <a:solidFill>
                  <a:schemeClr val="lt2"/>
                </a:solidFill>
                <a:latin typeface="Tahoma"/>
                <a:ea typeface="Tahoma"/>
                <a:cs typeface="Tahoma"/>
                <a:sym typeface="Tahoma"/>
              </a:rPr>
              <a:t>Посредник</a:t>
            </a:r>
            <a:r>
              <a:rPr b="0" i="0" lang="en-US" sz="4400" u="none">
                <a:solidFill>
                  <a:schemeClr val="lt2"/>
                </a:solidFill>
                <a:latin typeface="Tahoma"/>
                <a:ea typeface="Tahoma"/>
                <a:cs typeface="Tahoma"/>
                <a:sym typeface="Tahoma"/>
              </a:rPr>
              <a:t> и </a:t>
            </a:r>
            <a:r>
              <a:rPr b="1" i="0" lang="en-US" sz="4400" u="none">
                <a:solidFill>
                  <a:schemeClr val="lt2"/>
                </a:solidFill>
                <a:latin typeface="Tahoma"/>
                <a:ea typeface="Tahoma"/>
                <a:cs typeface="Tahoma"/>
                <a:sym typeface="Tahoma"/>
              </a:rPr>
              <a:t>Фасад</a:t>
            </a:r>
            <a:r>
              <a:rPr b="0" i="0" lang="en-US" sz="4400" u="none">
                <a:solidFill>
                  <a:schemeClr val="lt2"/>
                </a:solidFill>
                <a:latin typeface="Tahoma"/>
                <a:ea typeface="Tahoma"/>
                <a:cs typeface="Tahoma"/>
                <a:sym typeface="Tahoma"/>
              </a:rPr>
              <a:t> </a:t>
            </a:r>
            <a:endParaRPr/>
          </a:p>
        </p:txBody>
      </p:sp>
      <p:sp>
        <p:nvSpPr>
          <p:cNvPr id="1128" name="Google Shape;1128;p61"/>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hlink"/>
              </a:buClr>
              <a:buSzPts val="2560"/>
              <a:buFont typeface="Arial"/>
              <a:buChar char="►"/>
            </a:pPr>
            <a:r>
              <a:rPr b="0" i="1" lang="en-US" sz="3200" u="none">
                <a:solidFill>
                  <a:schemeClr val="lt1"/>
                </a:solidFill>
                <a:latin typeface="Tahoma"/>
                <a:ea typeface="Tahoma"/>
                <a:cs typeface="Tahoma"/>
                <a:sym typeface="Tahoma"/>
              </a:rPr>
              <a:t>Фасад</a:t>
            </a:r>
            <a:r>
              <a:rPr b="0" i="0" lang="en-US" sz="3200" u="none">
                <a:solidFill>
                  <a:schemeClr val="lt1"/>
                </a:solidFill>
                <a:latin typeface="Tahoma"/>
                <a:ea typeface="Tahoma"/>
                <a:cs typeface="Tahoma"/>
                <a:sym typeface="Tahoma"/>
              </a:rPr>
              <a:t> создаёт упрощённый интерфейс к подсистеме, классы подсистемы общаются друг с другом напрямую.</a:t>
            </a:r>
            <a:endParaRPr/>
          </a:p>
          <a:p>
            <a:pPr indent="-180340" lvl="0" marL="342900" marR="0" rtl="0" algn="l">
              <a:lnSpc>
                <a:spcPct val="100000"/>
              </a:lnSpc>
              <a:spcBef>
                <a:spcPts val="640"/>
              </a:spcBef>
              <a:spcAft>
                <a:spcPts val="0"/>
              </a:spcAft>
              <a:buClr>
                <a:schemeClr val="hlink"/>
              </a:buClr>
              <a:buSzPts val="2560"/>
              <a:buFont typeface="Arial"/>
              <a:buNone/>
            </a:pPr>
            <a:r>
              <a:t/>
            </a:r>
            <a:endParaRPr b="0" i="0" sz="3200" u="none">
              <a:solidFill>
                <a:schemeClr val="lt1"/>
              </a:solidFill>
              <a:latin typeface="Tahoma"/>
              <a:ea typeface="Tahoma"/>
              <a:cs typeface="Tahoma"/>
              <a:sym typeface="Tahoma"/>
            </a:endParaRPr>
          </a:p>
          <a:p>
            <a:pPr indent="-342900" lvl="0" marL="342900" marR="0" rtl="0" algn="l">
              <a:lnSpc>
                <a:spcPct val="100000"/>
              </a:lnSpc>
              <a:spcBef>
                <a:spcPts val="640"/>
              </a:spcBef>
              <a:spcAft>
                <a:spcPts val="0"/>
              </a:spcAft>
              <a:buClr>
                <a:schemeClr val="hlink"/>
              </a:buClr>
              <a:buSzPts val="2560"/>
              <a:buFont typeface="Arial"/>
              <a:buChar char="►"/>
            </a:pPr>
            <a:r>
              <a:rPr b="0" i="1" lang="en-US" sz="3200" u="none">
                <a:solidFill>
                  <a:schemeClr val="lt1"/>
                </a:solidFill>
                <a:latin typeface="Tahoma"/>
                <a:ea typeface="Tahoma"/>
                <a:cs typeface="Tahoma"/>
                <a:sym typeface="Tahoma"/>
              </a:rPr>
              <a:t>Посредник</a:t>
            </a:r>
            <a:r>
              <a:rPr b="0" i="0" lang="en-US" sz="3200" u="none">
                <a:solidFill>
                  <a:schemeClr val="lt1"/>
                </a:solidFill>
                <a:latin typeface="Tahoma"/>
                <a:ea typeface="Tahoma"/>
                <a:cs typeface="Tahoma"/>
                <a:sym typeface="Tahoma"/>
              </a:rPr>
              <a:t> централизует общение между компонентами системы.</a:t>
            </a:r>
            <a:endParaRPr/>
          </a:p>
          <a:p>
            <a:pPr indent="-180340" lvl="0" marL="342900" marR="0" rtl="0" algn="l">
              <a:spcBef>
                <a:spcPts val="640"/>
              </a:spcBef>
              <a:spcAft>
                <a:spcPts val="0"/>
              </a:spcAft>
              <a:buClr>
                <a:schemeClr val="hlink"/>
              </a:buClr>
              <a:buSzPts val="2560"/>
              <a:buFont typeface="Arial"/>
              <a:buNone/>
            </a:pPr>
            <a:r>
              <a:t/>
            </a:r>
            <a:endParaRPr b="0" i="0" sz="3200" u="none">
              <a:solidFill>
                <a:schemeClr val="lt1"/>
              </a:solidFill>
              <a:latin typeface="Tahoma"/>
              <a:ea typeface="Tahoma"/>
              <a:cs typeface="Tahoma"/>
              <a:sym typeface="Tahoma"/>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62"/>
          <p:cNvSpPr txBox="1"/>
          <p:nvPr>
            <p:ph type="title"/>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4400"/>
              <a:buFont typeface="Tahoma"/>
              <a:buNone/>
            </a:pPr>
            <a:r>
              <a:rPr b="1" i="1" lang="en-US" sz="4400" u="none">
                <a:solidFill>
                  <a:schemeClr val="lt2"/>
                </a:solidFill>
                <a:latin typeface="Tahoma"/>
                <a:ea typeface="Tahoma"/>
                <a:cs typeface="Tahoma"/>
                <a:sym typeface="Tahoma"/>
              </a:rPr>
              <a:t>Паттерн Memento </a:t>
            </a:r>
            <a:br>
              <a:rPr b="1" i="1" lang="en-US" sz="4400" u="none">
                <a:solidFill>
                  <a:schemeClr val="lt2"/>
                </a:solidFill>
                <a:latin typeface="Tahoma"/>
                <a:ea typeface="Tahoma"/>
                <a:cs typeface="Tahoma"/>
                <a:sym typeface="Tahoma"/>
              </a:rPr>
            </a:br>
            <a:r>
              <a:rPr b="1" i="1" lang="en-US" sz="4400" u="none">
                <a:solidFill>
                  <a:schemeClr val="lt2"/>
                </a:solidFill>
                <a:latin typeface="Tahoma"/>
                <a:ea typeface="Tahoma"/>
                <a:cs typeface="Tahoma"/>
                <a:sym typeface="Tahoma"/>
              </a:rPr>
              <a:t>(хранитель, снимок)</a:t>
            </a:r>
            <a:endParaRPr/>
          </a:p>
        </p:txBody>
      </p:sp>
      <p:sp>
        <p:nvSpPr>
          <p:cNvPr id="1134" name="Google Shape;1134;p62"/>
          <p:cNvSpPr txBox="1"/>
          <p:nvPr>
            <p:ph idx="1" type="body"/>
          </p:nvPr>
        </p:nvSpPr>
        <p:spPr>
          <a:xfrm>
            <a:off x="301625" y="1600200"/>
            <a:ext cx="8540750" cy="4498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hlink"/>
              </a:buClr>
              <a:buSzPts val="2560"/>
              <a:buFont typeface="Arial"/>
              <a:buChar char="►"/>
            </a:pPr>
            <a:r>
              <a:rPr b="0" i="0" lang="en-US" sz="3200" u="none">
                <a:solidFill>
                  <a:schemeClr val="lt1"/>
                </a:solidFill>
                <a:latin typeface="Tahoma"/>
                <a:ea typeface="Tahoma"/>
                <a:cs typeface="Tahoma"/>
                <a:sym typeface="Tahoma"/>
              </a:rPr>
              <a:t>паттерн Memento получает и сохраняет за пределами объекта его внутреннее состояние так, чтобы позже можно было восстановить объект в таком же состоянии.</a:t>
            </a:r>
            <a:endParaRPr/>
          </a:p>
          <a:p>
            <a:pPr indent="-342900" lvl="0" marL="342900" marR="0" rtl="0" algn="l">
              <a:lnSpc>
                <a:spcPct val="100000"/>
              </a:lnSpc>
              <a:spcBef>
                <a:spcPts val="640"/>
              </a:spcBef>
              <a:spcAft>
                <a:spcPts val="0"/>
              </a:spcAft>
              <a:buClr>
                <a:schemeClr val="hlink"/>
              </a:buClr>
              <a:buSzPts val="2560"/>
              <a:buFont typeface="Arial"/>
              <a:buChar char="►"/>
            </a:pPr>
            <a:r>
              <a:rPr b="0" i="0" lang="en-US" sz="3200" u="none">
                <a:solidFill>
                  <a:schemeClr val="lt1"/>
                </a:solidFill>
                <a:latin typeface="Tahoma"/>
                <a:ea typeface="Tahoma"/>
                <a:cs typeface="Tahoma"/>
                <a:sym typeface="Tahoma"/>
              </a:rPr>
              <a:t>Является средством для инкапсуляции "контрольных точек" программы.</a:t>
            </a:r>
            <a:endParaRPr/>
          </a:p>
          <a:p>
            <a:pPr indent="-342900" lvl="0" marL="342900" marR="0" rtl="0" algn="l">
              <a:lnSpc>
                <a:spcPct val="100000"/>
              </a:lnSpc>
              <a:spcBef>
                <a:spcPts val="640"/>
              </a:spcBef>
              <a:spcAft>
                <a:spcPts val="0"/>
              </a:spcAft>
              <a:buClr>
                <a:schemeClr val="hlink"/>
              </a:buClr>
              <a:buSzPts val="2560"/>
              <a:buFont typeface="Arial"/>
              <a:buChar char="►"/>
            </a:pPr>
            <a:r>
              <a:rPr b="0" i="0" lang="en-US" sz="3200" u="none">
                <a:solidFill>
                  <a:schemeClr val="lt1"/>
                </a:solidFill>
                <a:latin typeface="Tahoma"/>
                <a:ea typeface="Tahoma"/>
                <a:cs typeface="Tahoma"/>
                <a:sym typeface="Tahoma"/>
              </a:rPr>
              <a:t>Паттерн Memento придает операциям "Отмена" (undo) или "Откат" (rollback) статус "полноценного объекта".</a:t>
            </a:r>
            <a:endParaRPr/>
          </a:p>
        </p:txBody>
      </p:sp>
      <p:pic>
        <p:nvPicPr>
          <p:cNvPr id="1135" name="Google Shape;1135;p62"/>
          <p:cNvPicPr preferRelativeResize="0"/>
          <p:nvPr/>
        </p:nvPicPr>
        <p:blipFill rotWithShape="1">
          <a:blip r:embed="rId3">
            <a:alphaModFix/>
          </a:blip>
          <a:srcRect b="0" l="0" r="0" t="0"/>
          <a:stretch/>
        </p:blipFill>
        <p:spPr>
          <a:xfrm>
            <a:off x="6697662" y="168275"/>
            <a:ext cx="2119312" cy="14319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pic>
        <p:nvPicPr>
          <p:cNvPr id="1141" name="Google Shape;1141;g489a7fdd4c5fd9b8_0"/>
          <p:cNvPicPr preferRelativeResize="0"/>
          <p:nvPr/>
        </p:nvPicPr>
        <p:blipFill>
          <a:blip r:embed="rId3">
            <a:alphaModFix/>
          </a:blip>
          <a:stretch>
            <a:fillRect/>
          </a:stretch>
        </p:blipFill>
        <p:spPr>
          <a:xfrm>
            <a:off x="152400" y="3429011"/>
            <a:ext cx="8839199" cy="2005388"/>
          </a:xfrm>
          <a:prstGeom prst="rect">
            <a:avLst/>
          </a:prstGeom>
          <a:noFill/>
          <a:ln>
            <a:noFill/>
          </a:ln>
        </p:spPr>
      </p:pic>
      <p:sp>
        <p:nvSpPr>
          <p:cNvPr id="1142" name="Google Shape;1142;g489a7fdd4c5fd9b8_0"/>
          <p:cNvSpPr txBox="1"/>
          <p:nvPr/>
        </p:nvSpPr>
        <p:spPr>
          <a:xfrm>
            <a:off x="0" y="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rPr>
              <a:t>Проблема</a:t>
            </a:r>
            <a:endParaRPr sz="3000">
              <a:solidFill>
                <a:schemeClr val="lt2"/>
              </a:solidFill>
            </a:endParaRPr>
          </a:p>
        </p:txBody>
      </p:sp>
      <p:sp>
        <p:nvSpPr>
          <p:cNvPr id="1143" name="Google Shape;1143;g489a7fdd4c5fd9b8_0"/>
          <p:cNvSpPr txBox="1"/>
          <p:nvPr/>
        </p:nvSpPr>
        <p:spPr>
          <a:xfrm>
            <a:off x="44575" y="530050"/>
            <a:ext cx="8839200" cy="2695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800">
                <a:solidFill>
                  <a:srgbClr val="FFFFFF"/>
                </a:solidFill>
              </a:rPr>
              <a:t>вы пишете программу текстового редактора. Помимо обычного редактирования, ваш редактор позволяет менять форматирование текста, вставлять картинки и прочее.</a:t>
            </a:r>
            <a:endParaRPr sz="1800">
              <a:solidFill>
                <a:srgbClr val="FFFFFF"/>
              </a:solidFill>
            </a:endParaRPr>
          </a:p>
          <a:p>
            <a:pPr indent="0" lvl="0" marL="0" rtl="0" algn="just">
              <a:spcBef>
                <a:spcPts val="0"/>
              </a:spcBef>
              <a:spcAft>
                <a:spcPts val="0"/>
              </a:spcAft>
              <a:buNone/>
            </a:pPr>
            <a:r>
              <a:t/>
            </a:r>
            <a:endParaRPr sz="1800">
              <a:solidFill>
                <a:srgbClr val="FFFFFF"/>
              </a:solidFill>
            </a:endParaRPr>
          </a:p>
          <a:p>
            <a:pPr indent="0" lvl="0" marL="0" rtl="0" algn="just">
              <a:spcBef>
                <a:spcPts val="0"/>
              </a:spcBef>
              <a:spcAft>
                <a:spcPts val="0"/>
              </a:spcAft>
              <a:buNone/>
            </a:pPr>
            <a:r>
              <a:rPr lang="en-US" sz="1800">
                <a:solidFill>
                  <a:srgbClr val="FFFFFF"/>
                </a:solidFill>
              </a:rPr>
              <a:t>В какой-то момент вы решили сделать все эти действия отменяемыми. Для этого вам нужно сохранять текущее состояние редактора перед тем, как выполнить любое действие. Если потом пользователь решит отменить своё действие, вы достанете копию состояния из истории и восстановите старое состояние редактора.</a:t>
            </a:r>
            <a:endParaRPr sz="1800">
              <a:solidFill>
                <a:srgbClr val="FFFFFF"/>
              </a:solidFill>
            </a:endParaRPr>
          </a:p>
        </p:txBody>
      </p:sp>
      <p:sp>
        <p:nvSpPr>
          <p:cNvPr id="1144" name="Google Shape;1144;g489a7fdd4c5fd9b8_0"/>
          <p:cNvSpPr txBox="1"/>
          <p:nvPr/>
        </p:nvSpPr>
        <p:spPr>
          <a:xfrm>
            <a:off x="152400" y="5557500"/>
            <a:ext cx="8839200" cy="13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FFFF"/>
                </a:solidFill>
              </a:rPr>
              <a:t>Чтобы сделать копию состояния объекта, достаточно скопировать значение его полей. Таким образом, если вы сделали класс редактора достаточно открытым, то любой другой класс сможет заглянуть внутрь, чтобы скопировать его состояние</a:t>
            </a:r>
            <a:endParaRPr sz="1800">
              <a:solidFill>
                <a:srgbClr val="FFFFFF"/>
              </a:solidFill>
            </a:endParaRPr>
          </a:p>
        </p:txBody>
      </p:sp>
      <p:sp>
        <p:nvSpPr>
          <p:cNvPr id="1145" name="Google Shape;1145;g489a7fdd4c5fd9b8_0"/>
          <p:cNvSpPr txBox="1"/>
          <p:nvPr/>
        </p:nvSpPr>
        <p:spPr>
          <a:xfrm>
            <a:off x="152400" y="3887653"/>
            <a:ext cx="3397500" cy="1454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solidFill>
                  <a:srgbClr val="F3F3F3"/>
                </a:solidFill>
                <a:highlight>
                  <a:srgbClr val="000000"/>
                </a:highlight>
              </a:rPr>
              <a:t>если вы решите провести рефакторинг — убрать или добавить парочку полей в класс редактора — то придётся менять код всех классов, которые могли копировать состояние редактора.</a:t>
            </a:r>
            <a:endParaRPr>
              <a:solidFill>
                <a:srgbClr val="F3F3F3"/>
              </a:solidFill>
              <a:highlight>
                <a:srgbClr val="000000"/>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mpass">
  <a:themeElements>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2004-09-23T08:41:44Z</dcterms:created>
  <dc:creator>pnv</dc:creator>
</cp:coreProperties>
</file>